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259" r:id="rId6"/>
    <p:sldId id="260" r:id="rId7"/>
    <p:sldId id="261" r:id="rId9"/>
    <p:sldId id="262" r:id="rId10"/>
    <p:sldId id="263" r:id="rId11"/>
    <p:sldId id="264" r:id="rId12"/>
    <p:sldId id="265" r:id="rId13"/>
    <p:sldId id="266" r:id="rId14"/>
  </p:sldIdLst>
  <p:sldSz cx="6858000" cy="12192000"/>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9pPr>
  </p:defaultTextStyle>
  <p:extLst>
    <p:ext uri="{EFAFB233-063F-42B5-8137-9DF3F51BA10A}">
      <p15:sldGuideLst xmlns:p15="http://schemas.microsoft.com/office/powerpoint/2012/main">
        <p15:guide id="1" orient="horz" pos="2117" userDrawn="1">
          <p15:clr>
            <a:srgbClr val="A4A3A4"/>
          </p15:clr>
        </p15:guide>
        <p15:guide id="2" pos="28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1"/>
    <p:restoredTop sz="94660"/>
  </p:normalViewPr>
  <p:slideViewPr>
    <p:cSldViewPr snapToGrid="0" showGuides="1">
      <p:cViewPr varScale="1">
        <p:scale>
          <a:sx n="53" d="100"/>
          <a:sy n="53" d="100"/>
        </p:scale>
        <p:origin x="180" y="54"/>
      </p:cViewPr>
      <p:guideLst>
        <p:guide orient="horz" pos="2117"/>
        <p:guide pos="2892"/>
      </p:guideLst>
    </p:cSldViewPr>
  </p:slideViewPr>
  <p:notesTextViewPr>
    <p:cViewPr>
      <p:scale>
        <a:sx n="1" d="1"/>
        <a:sy n="1" d="1"/>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2561034" y="1143000"/>
            <a:ext cx="1735931"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5508"/>
            <a:ext cx="5143500" cy="4245040"/>
          </a:xfrm>
        </p:spPr>
        <p:txBody>
          <a:bodyPr anchor="b"/>
          <a:lstStyle>
            <a:lvl1pPr algn="ctr">
              <a:defRPr sz="4500"/>
            </a:lvl1pPr>
          </a:lstStyle>
          <a:p>
            <a:pPr fontAlgn="auto"/>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857250" y="6404254"/>
            <a:ext cx="5143500" cy="294386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4" name="Date Placeholder 3"/>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834"/>
            <a:ext cx="5915025" cy="5072032"/>
          </a:xfrm>
        </p:spPr>
        <p:txBody>
          <a:bodyPr anchor="b"/>
          <a:lstStyle>
            <a:lvl1pPr>
              <a:defRPr sz="4500"/>
            </a:lvl1p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467916" y="8159849"/>
            <a:ext cx="5915025" cy="2667262"/>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71488" y="3245875"/>
            <a:ext cx="2914650" cy="7736474"/>
          </a:xfrm>
        </p:spPr>
        <p:txBody>
          <a:body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4" name="Content Placeholder 3"/>
          <p:cNvSpPr>
            <a:spLocks noGrp="1"/>
          </p:cNvSpPr>
          <p:nvPr>
            <p:ph sz="half" idx="2"/>
          </p:nvPr>
        </p:nvSpPr>
        <p:spPr>
          <a:xfrm>
            <a:off x="3471863" y="3245875"/>
            <a:ext cx="2914650" cy="7736474"/>
          </a:xfrm>
        </p:spPr>
        <p:txBody>
          <a:body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5" name="Date Placeholder 4"/>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6" name="Footer Placeholder 5"/>
          <p:cNvSpPr>
            <a:spLocks noGrp="1"/>
          </p:cNvSpPr>
          <p:nvPr>
            <p:ph type="ftr" sz="quarter" idx="11"/>
          </p:nvPr>
        </p:nvSpPr>
        <p:spPr/>
        <p:txBody>
          <a:bodyPr/>
          <a:p>
            <a:pPr fontAlgn="auto"/>
            <a:endParaRPr lang="en-US" strike="noStrike" noProof="1"/>
          </a:p>
        </p:txBody>
      </p:sp>
      <p:sp>
        <p:nvSpPr>
          <p:cNvPr id="7" name="Slide Number Placeholder 6"/>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75"/>
            <a:ext cx="5915025" cy="2356788"/>
          </a:xfrm>
        </p:spPr>
        <p:txBody>
          <a:bodyPr/>
          <a:lstStyle/>
          <a:p>
            <a:pPr fontAlgn="auto"/>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472381" y="2989029"/>
            <a:ext cx="2901255" cy="146487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472381" y="4453905"/>
            <a:ext cx="2901255" cy="6551024"/>
          </a:xfrm>
        </p:spPr>
        <p:txBody>
          <a:body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5" name="Text Placeholder 4"/>
          <p:cNvSpPr>
            <a:spLocks noGrp="1"/>
          </p:cNvSpPr>
          <p:nvPr>
            <p:ph type="body" sz="quarter" idx="3"/>
          </p:nvPr>
        </p:nvSpPr>
        <p:spPr>
          <a:xfrm>
            <a:off x="3471863" y="2989029"/>
            <a:ext cx="2915543" cy="146487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3471863" y="4453905"/>
            <a:ext cx="2915543" cy="6551024"/>
          </a:xfrm>
        </p:spPr>
        <p:txBody>
          <a:body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7" name="Date Placeholder 6"/>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8" name="Footer Placeholder 7"/>
          <p:cNvSpPr>
            <a:spLocks noGrp="1"/>
          </p:cNvSpPr>
          <p:nvPr>
            <p:ph type="ftr" sz="quarter" idx="11"/>
          </p:nvPr>
        </p:nvSpPr>
        <p:spPr/>
        <p:txBody>
          <a:bodyPr/>
          <a:p>
            <a:pPr fontAlgn="auto"/>
            <a:endParaRPr lang="en-US" strike="noStrike" noProof="1"/>
          </a:p>
        </p:txBody>
      </p:sp>
      <p:sp>
        <p:nvSpPr>
          <p:cNvPr id="9" name="Slide Number Placeholder 8"/>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4" name="Footer Placeholder 3"/>
          <p:cNvSpPr>
            <a:spLocks noGrp="1"/>
          </p:cNvSpPr>
          <p:nvPr>
            <p:ph type="ftr" sz="quarter" idx="11"/>
          </p:nvPr>
        </p:nvSpPr>
        <p:spPr/>
        <p:txBody>
          <a:bodyPr/>
          <a:p>
            <a:pPr fontAlgn="auto"/>
            <a:endParaRPr lang="en-US" strike="noStrike" noProof="1"/>
          </a:p>
        </p:txBody>
      </p:sp>
      <p:sp>
        <p:nvSpPr>
          <p:cNvPr id="5" name="Slide Number Placeholder 4"/>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3" name="Footer Placeholder 2"/>
          <p:cNvSpPr>
            <a:spLocks noGrp="1"/>
          </p:cNvSpPr>
          <p:nvPr>
            <p:ph type="ftr" sz="quarter" idx="11"/>
          </p:nvPr>
        </p:nvSpPr>
        <p:spPr/>
        <p:txBody>
          <a:bodyPr/>
          <a:p>
            <a:pPr fontAlgn="auto"/>
            <a:endParaRPr lang="en-US" strike="noStrike" noProof="1"/>
          </a:p>
        </p:txBody>
      </p:sp>
      <p:sp>
        <p:nvSpPr>
          <p:cNvPr id="4" name="Slide Number Placeholder 3"/>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80"/>
            <a:ext cx="2211883" cy="2845080"/>
          </a:xfrm>
        </p:spPr>
        <p:txBody>
          <a:bodyPr anchor="b"/>
          <a:lstStyle>
            <a:lvl1pPr>
              <a:defRPr sz="2400"/>
            </a:lvl1pPr>
          </a:lstStyle>
          <a:p>
            <a:pPr fontAlgn="auto"/>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2915543" y="1755595"/>
            <a:ext cx="3471863" cy="866507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trike="noStrike" noProof="1" smtClean="0"/>
              <a:t>Fourth level</a:t>
            </a:r>
            <a:endParaRPr lang="en-US" strike="noStrike" noProof="1" smtClean="0"/>
          </a:p>
          <a:p>
            <a:pPr lvl="4" fontAlgn="auto"/>
            <a:r>
              <a:rPr lang="en-US" strike="noStrike" noProof="1" smtClean="0"/>
              <a:t>Fifth level</a:t>
            </a:r>
            <a:endParaRPr lang="en-US" strike="noStrike" noProof="1"/>
          </a:p>
        </p:txBody>
      </p:sp>
      <p:sp>
        <p:nvSpPr>
          <p:cNvPr id="4" name="Text Placeholder 3"/>
          <p:cNvSpPr>
            <a:spLocks noGrp="1"/>
          </p:cNvSpPr>
          <p:nvPr>
            <p:ph type="body" sz="half" idx="2"/>
          </p:nvPr>
        </p:nvSpPr>
        <p:spPr>
          <a:xfrm>
            <a:off x="472381" y="3657960"/>
            <a:ext cx="2211883" cy="677682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6" name="Footer Placeholder 5"/>
          <p:cNvSpPr>
            <a:spLocks noGrp="1"/>
          </p:cNvSpPr>
          <p:nvPr>
            <p:ph type="ftr" sz="quarter" idx="11"/>
          </p:nvPr>
        </p:nvSpPr>
        <p:spPr/>
        <p:txBody>
          <a:bodyPr/>
          <a:p>
            <a:pPr fontAlgn="auto"/>
            <a:endParaRPr lang="en-US" strike="noStrike" noProof="1"/>
          </a:p>
        </p:txBody>
      </p:sp>
      <p:sp>
        <p:nvSpPr>
          <p:cNvPr id="7" name="Slide Number Placeholder 6"/>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80"/>
            <a:ext cx="2211883" cy="2845080"/>
          </a:xfrm>
        </p:spPr>
        <p:txBody>
          <a:bodyPr anchor="b"/>
          <a:lstStyle>
            <a:lvl1pPr>
              <a:defRPr sz="2400"/>
            </a:lvl1pPr>
          </a:lstStyle>
          <a:p>
            <a:pPr fontAlgn="auto"/>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2915543" y="1755595"/>
            <a:ext cx="3471863" cy="866507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en-US" strike="noStrike" noProof="1"/>
          </a:p>
        </p:txBody>
      </p:sp>
      <p:sp>
        <p:nvSpPr>
          <p:cNvPr id="4" name="Text Placeholder 3"/>
          <p:cNvSpPr>
            <a:spLocks noGrp="1"/>
          </p:cNvSpPr>
          <p:nvPr>
            <p:ph type="body" sz="half" idx="2"/>
          </p:nvPr>
        </p:nvSpPr>
        <p:spPr>
          <a:xfrm>
            <a:off x="472381" y="3657960"/>
            <a:ext cx="2211883" cy="677682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6" name="Footer Placeholder 5"/>
          <p:cNvSpPr>
            <a:spLocks noGrp="1"/>
          </p:cNvSpPr>
          <p:nvPr>
            <p:ph type="ftr" sz="quarter" idx="11"/>
          </p:nvPr>
        </p:nvSpPr>
        <p:spPr/>
        <p:txBody>
          <a:bodyPr/>
          <a:p>
            <a:pPr fontAlgn="auto"/>
            <a:endParaRPr lang="en-US" strike="noStrike" noProof="1"/>
          </a:p>
        </p:txBody>
      </p:sp>
      <p:sp>
        <p:nvSpPr>
          <p:cNvPr id="7" name="Slide Number Placeholder 6"/>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4" name="Date Placeholder 3"/>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649175"/>
            <a:ext cx="1478756" cy="10333174"/>
          </a:xfrm>
        </p:spPr>
        <p:txBody>
          <a:bodyPr vert="eaVert"/>
          <a:lstStyle/>
          <a:p>
            <a:pPr fontAlgn="auto"/>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71488" y="649175"/>
            <a:ext cx="4350544" cy="10333174"/>
          </a:xfrm>
        </p:spPr>
        <p:txBody>
          <a:bodyPr vert="eaVert"/>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4" name="Date Placeholder 3"/>
          <p:cNvSpPr>
            <a:spLocks noGrp="1"/>
          </p:cNvSpPr>
          <p:nvPr>
            <p:ph type="dt" sz="half" idx="10"/>
          </p:nvPr>
        </p:nvSpPr>
        <p:spPr/>
        <p:txBody>
          <a:bodyPr/>
          <a:p>
            <a:pPr fontAlgn="auto"/>
            <a:fld id="{63A1C593-65D0-4073-BCC9-577B9352EA97}"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11"/>
          </p:nvPr>
        </p:nvSpPr>
        <p:spPr/>
        <p:txBody>
          <a:bodyPr/>
          <a:p>
            <a:pPr fontAlgn="auto"/>
            <a:endParaRPr lang="en-US" strike="noStrike" noProof="1"/>
          </a:p>
        </p:txBody>
      </p:sp>
      <p:sp>
        <p:nvSpPr>
          <p:cNvPr id="6" name="Slide Number Placeholder 5"/>
          <p:cNvSpPr>
            <a:spLocks noGrp="1"/>
          </p:cNvSpPr>
          <p:nvPr>
            <p:ph type="sldNum" sz="quarter" idx="12"/>
          </p:nvPr>
        </p:nvSpPr>
        <p:spPr/>
        <p:txBody>
          <a:bodyPr/>
          <a:p>
            <a:pPr fontAlgn="auto"/>
            <a:fld id="{9B618960-8005-486C-9A75-10CB2AAC16F9}" type="slidenum">
              <a:rPr lang="en-US" strike="noStrike" noProof="1" smtClean="0">
                <a:latin typeface="+mn-lt"/>
                <a:ea typeface="+mn-ea"/>
                <a:cs typeface="+mn-cs"/>
              </a:rPr>
            </a:fld>
            <a:endParaRPr 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Title Placeholder 1"/>
          <p:cNvSpPr>
            <a:spLocks noGrp="1"/>
          </p:cNvSpPr>
          <p:nvPr>
            <p:ph type="title"/>
          </p:nvPr>
        </p:nvSpPr>
        <p:spPr>
          <a:xfrm>
            <a:off x="471488" y="649288"/>
            <a:ext cx="5915025" cy="2357437"/>
          </a:xfrm>
          <a:prstGeom prst="rect">
            <a:avLst/>
          </a:prstGeom>
          <a:noFill/>
          <a:ln w="9525">
            <a:noFill/>
          </a:ln>
        </p:spPr>
        <p:txBody>
          <a:bodyPr vert="horz" lIns="91440" tIns="45720" rIns="91440" bIns="45720" anchor="ctr" anchorCtr="0"/>
          <a:p>
            <a:pPr lvl="0"/>
            <a:r>
              <a:rPr lang="en-US" altLang="zh-CN"/>
              <a:t>Click to edit Master title style</a:t>
            </a:r>
            <a:endParaRPr lang="en-US" altLang="zh-CN"/>
          </a:p>
        </p:txBody>
      </p:sp>
      <p:sp>
        <p:nvSpPr>
          <p:cNvPr id="3" name="Text Placeholder 2"/>
          <p:cNvSpPr>
            <a:spLocks noGrp="1"/>
          </p:cNvSpPr>
          <p:nvPr>
            <p:ph type="body" idx="1"/>
          </p:nvPr>
        </p:nvSpPr>
        <p:spPr>
          <a:xfrm>
            <a:off x="471488" y="3246438"/>
            <a:ext cx="5915025" cy="7735888"/>
          </a:xfrm>
          <a:prstGeom prst="rect">
            <a:avLst/>
          </a:prstGeom>
        </p:spPr>
        <p:txBody>
          <a:bodyPr vert="horz" lIns="91440" tIns="45720" rIns="91440" bIns="45720" rtlCol="0">
            <a:normAutofit/>
          </a:bodyPr>
          <a:lstStyle/>
          <a:p>
            <a:pPr lvl="0" fontAlgn="auto"/>
            <a:r>
              <a:rPr lang="en-US" strike="noStrike" noProof="1" smtClean="0"/>
              <a:t>Click to edit Master text styles</a:t>
            </a:r>
            <a:endParaRPr lang="en-US" strike="noStrike" noProof="1" smtClean="0"/>
          </a:p>
          <a:p>
            <a:pPr lvl="1" fontAlgn="auto"/>
            <a:r>
              <a:rPr lang="en-US" strike="noStrike" noProof="1" smtClean="0"/>
              <a:t>Second level</a:t>
            </a:r>
            <a:endParaRPr lang="en-US" strike="noStrike" noProof="1" smtClean="0"/>
          </a:p>
          <a:p>
            <a:pPr lvl="2" fontAlgn="auto"/>
            <a:r>
              <a:rPr lang="en-US" strike="noStrike" noProof="1" smtClean="0"/>
              <a:t>Third level</a:t>
            </a:r>
            <a:endParaRPr lang="en-US" strike="noStrike" noProof="1" smtClean="0"/>
          </a:p>
          <a:p>
            <a:pPr lvl="3" fontAlgn="auto"/>
            <a:r>
              <a:rPr lang="en-US" sz="1350" strike="noStrike" noProof="1" smtClean="0"/>
              <a:t>Fourth level</a:t>
            </a:r>
            <a:endParaRPr lang="en-US" strike="noStrike" noProof="1" smtClean="0"/>
          </a:p>
          <a:p>
            <a:pPr lvl="4" fontAlgn="auto"/>
            <a:r>
              <a:rPr lang="en-US" sz="1350" strike="noStrike" noProof="1" smtClean="0"/>
              <a:t>Fifth level</a:t>
            </a:r>
            <a:endParaRPr lang="en-US" strike="noStrike" noProof="1"/>
          </a:p>
        </p:txBody>
      </p:sp>
      <p:sp>
        <p:nvSpPr>
          <p:cNvPr id="4" name="Date Placeholder 3"/>
          <p:cNvSpPr>
            <a:spLocks noGrp="1"/>
          </p:cNvSpPr>
          <p:nvPr>
            <p:ph type="dt" sz="half" idx="2"/>
          </p:nvPr>
        </p:nvSpPr>
        <p:spPr>
          <a:xfrm>
            <a:off x="471488" y="11301413"/>
            <a:ext cx="1543050" cy="649288"/>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fld id="{63A1C593-65D0-4073-BCC9-577B9352EA97}" type="datetimeFigureOut">
              <a:rPr lang="en-US" strike="noStrike" noProof="1" smtClean="0">
                <a:latin typeface="+mn-lt"/>
                <a:ea typeface="+mn-ea"/>
                <a:cs typeface="+mn-cs"/>
              </a:rPr>
            </a:fld>
            <a:endParaRPr lang="en-US" strike="noStrike" noProof="1"/>
          </a:p>
        </p:txBody>
      </p:sp>
      <p:sp>
        <p:nvSpPr>
          <p:cNvPr id="5" name="Footer Placeholder 4"/>
          <p:cNvSpPr>
            <a:spLocks noGrp="1"/>
          </p:cNvSpPr>
          <p:nvPr>
            <p:ph type="ftr" sz="quarter" idx="3"/>
          </p:nvPr>
        </p:nvSpPr>
        <p:spPr>
          <a:xfrm>
            <a:off x="2271713" y="11301413"/>
            <a:ext cx="2314575" cy="649288"/>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4843463" y="11301413"/>
            <a:ext cx="1543050" cy="649288"/>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fld id="{9B618960-8005-486C-9A75-10CB2AAC16F9}" type="slidenum">
              <a:rPr lang="en-US" strike="noStrike" noProof="1" smtClean="0">
                <a:latin typeface="+mn-lt"/>
                <a:ea typeface="+mn-ea"/>
                <a:cs typeface="+mn-cs"/>
              </a:rPr>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5" Type="http://schemas.openxmlformats.org/officeDocument/2006/relationships/slideLayout" Target="../slideLayouts/slideLayout2.xml"/><Relationship Id="rId14" Type="http://schemas.openxmlformats.org/officeDocument/2006/relationships/image" Target="../media/image16.png"/><Relationship Id="rId13" Type="http://schemas.openxmlformats.org/officeDocument/2006/relationships/image" Target="../media/image15.jpeg"/><Relationship Id="rId12" Type="http://schemas.openxmlformats.org/officeDocument/2006/relationships/image" Target="../media/image14.png"/><Relationship Id="rId11" Type="http://schemas.openxmlformats.org/officeDocument/2006/relationships/image" Target="../media/image13.jpeg"/><Relationship Id="rId10" Type="http://schemas.openxmlformats.org/officeDocument/2006/relationships/image" Target="../media/image12.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9" Type="http://schemas.openxmlformats.org/officeDocument/2006/relationships/image" Target="../media/image22.jpeg"/><Relationship Id="rId8" Type="http://schemas.openxmlformats.org/officeDocument/2006/relationships/image" Target="../media/image4.png"/><Relationship Id="rId7" Type="http://schemas.openxmlformats.org/officeDocument/2006/relationships/image" Target="../media/image21.jpeg"/><Relationship Id="rId6" Type="http://schemas.openxmlformats.org/officeDocument/2006/relationships/image" Target="../media/image20.png"/><Relationship Id="rId5" Type="http://schemas.openxmlformats.org/officeDocument/2006/relationships/image" Target="../media/image12.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tags" Target="../tags/tag2.xml"/><Relationship Id="rId15" Type="http://schemas.openxmlformats.org/officeDocument/2006/relationships/slideLayout" Target="../slideLayouts/slideLayout2.xml"/><Relationship Id="rId14" Type="http://schemas.openxmlformats.org/officeDocument/2006/relationships/image" Target="../media/image27.jpeg"/><Relationship Id="rId13" Type="http://schemas.openxmlformats.org/officeDocument/2006/relationships/image" Target="../media/image26.png"/><Relationship Id="rId12" Type="http://schemas.openxmlformats.org/officeDocument/2006/relationships/image" Target="../media/image25.png"/><Relationship Id="rId11" Type="http://schemas.openxmlformats.org/officeDocument/2006/relationships/image" Target="../media/image24.png"/><Relationship Id="rId10" Type="http://schemas.openxmlformats.org/officeDocument/2006/relationships/image" Target="../media/image23.png"/><Relationship Id="rId1"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28.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tags" Target="../tags/tag6.xml"/><Relationship Id="rId1" Type="http://schemas.openxmlformats.org/officeDocument/2006/relationships/image" Target="../media/image32.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xml"/><Relationship Id="rId1" Type="http://schemas.openxmlformats.org/officeDocument/2006/relationships/image" Target="../media/image3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8.xml"/><Relationship Id="rId1"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9.xml"/><Relationship Id="rId1" Type="http://schemas.openxmlformats.org/officeDocument/2006/relationships/image" Target="../media/image32.jpeg"/></Relationships>
</file>

<file path=ppt/slides/_rels/slide9.xml.rels><?xml version="1.0" encoding="UTF-8" standalone="yes"?>
<Relationships xmlns="http://schemas.openxmlformats.org/package/2006/relationships"><Relationship Id="rId9" Type="http://schemas.openxmlformats.org/officeDocument/2006/relationships/image" Target="../media/image41.jpeg"/><Relationship Id="rId8" Type="http://schemas.openxmlformats.org/officeDocument/2006/relationships/image" Target="../media/image40.jpeg"/><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tags" Target="../tags/tag10.xml"/><Relationship Id="rId16" Type="http://schemas.openxmlformats.org/officeDocument/2006/relationships/notesSlide" Target="../notesSlides/notesSlide2.xml"/><Relationship Id="rId15" Type="http://schemas.openxmlformats.org/officeDocument/2006/relationships/slideLayout" Target="../slideLayouts/slideLayout4.xml"/><Relationship Id="rId14" Type="http://schemas.openxmlformats.org/officeDocument/2006/relationships/image" Target="../media/image19.jpeg"/><Relationship Id="rId13" Type="http://schemas.openxmlformats.org/officeDocument/2006/relationships/image" Target="../media/image26.png"/><Relationship Id="rId12" Type="http://schemas.openxmlformats.org/officeDocument/2006/relationships/image" Target="../media/image44.jpeg"/><Relationship Id="rId11" Type="http://schemas.openxmlformats.org/officeDocument/2006/relationships/image" Target="../media/image43.jpeg"/><Relationship Id="rId10" Type="http://schemas.openxmlformats.org/officeDocument/2006/relationships/image" Target="../media/image42.jpeg"/><Relationship Id="rId1" Type="http://schemas.openxmlformats.org/officeDocument/2006/relationships/image" Target="../media/image34.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7.jpeg"/><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 name="Text Box 8"/>
          <p:cNvSpPr txBox="1"/>
          <p:nvPr/>
        </p:nvSpPr>
        <p:spPr>
          <a:xfrm>
            <a:off x="171450" y="5681663"/>
            <a:ext cx="5264150" cy="1568450"/>
          </a:xfrm>
          <a:prstGeom prst="rect">
            <a:avLst/>
          </a:prstGeom>
          <a:noFill/>
          <a:ln w="9525">
            <a:noFill/>
          </a:ln>
        </p:spPr>
        <p:txBody>
          <a:bodyPr wrap="square" anchor="t" anchorCtr="0">
            <a:spAutoFit/>
          </a:bodyPr>
          <a:p>
            <a:r>
              <a:rPr lang="en-US" altLang="zh-CN" sz="3200" b="1">
                <a:solidFill>
                  <a:schemeClr val="bg1"/>
                </a:solidFill>
                <a:latin typeface="Calibri" panose="020F0502020204030204" charset="0"/>
              </a:rPr>
              <a:t>Azure Data Engineering skills will elevate your career to the next level.</a:t>
            </a:r>
            <a:endParaRPr lang="en-US" altLang="zh-CN" sz="3200" b="1">
              <a:solidFill>
                <a:schemeClr val="bg1"/>
              </a:solidFill>
              <a:latin typeface="Calibri" panose="020F0502020204030204" charset="0"/>
            </a:endParaRPr>
          </a:p>
        </p:txBody>
      </p:sp>
      <p:cxnSp>
        <p:nvCxnSpPr>
          <p:cNvPr id="10" name="Straight Connector 9"/>
          <p:cNvCxnSpPr/>
          <p:nvPr/>
        </p:nvCxnSpPr>
        <p:spPr>
          <a:xfrm>
            <a:off x="227013" y="9683750"/>
            <a:ext cx="6400800" cy="0"/>
          </a:xfrm>
          <a:prstGeom prst="line">
            <a:avLst/>
          </a:prstGeom>
          <a:ln>
            <a:solidFill>
              <a:schemeClr val="bg2"/>
            </a:solidFill>
          </a:ln>
        </p:spPr>
        <p:style>
          <a:lnRef idx="2">
            <a:schemeClr val="accent1"/>
          </a:lnRef>
          <a:fillRef idx="0">
            <a:srgbClr val="FFFFFF"/>
          </a:fillRef>
          <a:effectRef idx="0">
            <a:srgbClr val="FFFFFF"/>
          </a:effectRef>
          <a:fontRef idx="minor">
            <a:schemeClr val="tx1"/>
          </a:fontRef>
        </p:style>
      </p:cxnSp>
      <p:cxnSp>
        <p:nvCxnSpPr>
          <p:cNvPr id="14" name="Straight Connector 13"/>
          <p:cNvCxnSpPr/>
          <p:nvPr/>
        </p:nvCxnSpPr>
        <p:spPr>
          <a:xfrm>
            <a:off x="-6350" y="11811000"/>
            <a:ext cx="6924675" cy="9525"/>
          </a:xfrm>
          <a:prstGeom prst="line">
            <a:avLst/>
          </a:prstGeom>
          <a:ln>
            <a:solidFill>
              <a:schemeClr val="accent1"/>
            </a:solidFill>
          </a:ln>
        </p:spPr>
        <p:style>
          <a:lnRef idx="2">
            <a:schemeClr val="accent1"/>
          </a:lnRef>
          <a:fillRef idx="0">
            <a:srgbClr val="FFFFFF"/>
          </a:fillRef>
          <a:effectRef idx="0">
            <a:srgbClr val="FFFFFF"/>
          </a:effectRef>
          <a:fontRef idx="minor">
            <a:schemeClr val="tx1"/>
          </a:fontRef>
        </p:style>
      </p:cxnSp>
      <p:sp>
        <p:nvSpPr>
          <p:cNvPr id="2052" name="Text Box 14"/>
          <p:cNvSpPr txBox="1"/>
          <p:nvPr/>
        </p:nvSpPr>
        <p:spPr>
          <a:xfrm>
            <a:off x="174625" y="11925300"/>
            <a:ext cx="6553200" cy="212725"/>
          </a:xfrm>
          <a:prstGeom prst="rect">
            <a:avLst/>
          </a:prstGeom>
          <a:noFill/>
          <a:ln w="9525">
            <a:noFill/>
          </a:ln>
        </p:spPr>
        <p:txBody>
          <a:bodyPr wrap="square" anchor="t" anchorCtr="0">
            <a:spAutoFit/>
          </a:bodyPr>
          <a:p>
            <a:r>
              <a:rPr lang="en-US" altLang="zh-CN" sz="800">
                <a:solidFill>
                  <a:srgbClr val="7F7F7F"/>
                </a:solidFill>
                <a:latin typeface="Calibri" panose="020F0502020204030204" charset="0"/>
              </a:rPr>
              <a:t>                          US: +1-516-422-2003                                                      sales@global-teq.com                                                                 www.global-teq.com                                                                              </a:t>
            </a:r>
            <a:endParaRPr lang="en-US" altLang="zh-CN" sz="800">
              <a:solidFill>
                <a:srgbClr val="7F7F7F"/>
              </a:solidFill>
              <a:latin typeface="Calibri" panose="020F0502020204030204" charset="0"/>
            </a:endParaRPr>
          </a:p>
        </p:txBody>
      </p:sp>
      <p:pic>
        <p:nvPicPr>
          <p:cNvPr id="2053" name="Picture 21" descr="374578[3]"/>
          <p:cNvPicPr>
            <a:picLocks noChangeAspect="1"/>
          </p:cNvPicPr>
          <p:nvPr/>
        </p:nvPicPr>
        <p:blipFill>
          <a:blip r:embed="rId1"/>
          <a:stretch>
            <a:fillRect/>
          </a:stretch>
        </p:blipFill>
        <p:spPr>
          <a:xfrm>
            <a:off x="0" y="0"/>
            <a:ext cx="6858000" cy="10290175"/>
          </a:xfrm>
          <a:prstGeom prst="rect">
            <a:avLst/>
          </a:prstGeom>
          <a:noFill/>
          <a:ln w="9525">
            <a:noFill/>
          </a:ln>
        </p:spPr>
      </p:pic>
      <p:sp>
        <p:nvSpPr>
          <p:cNvPr id="2054" name="Text Box 22"/>
          <p:cNvSpPr txBox="1"/>
          <p:nvPr/>
        </p:nvSpPr>
        <p:spPr>
          <a:xfrm>
            <a:off x="331788" y="742950"/>
            <a:ext cx="6096000" cy="830263"/>
          </a:xfrm>
          <a:prstGeom prst="rect">
            <a:avLst/>
          </a:prstGeom>
          <a:noFill/>
          <a:ln w="9525">
            <a:noFill/>
          </a:ln>
        </p:spPr>
        <p:txBody>
          <a:bodyPr wrap="square" anchor="t" anchorCtr="0">
            <a:spAutoFit/>
          </a:bodyPr>
          <a:p>
            <a:r>
              <a:rPr lang="en-US" altLang="zh-CN" sz="4800" b="1">
                <a:solidFill>
                  <a:schemeClr val="accent2"/>
                </a:solidFill>
                <a:latin typeface="Calibri" panose="020F0502020204030204" charset="0"/>
              </a:rPr>
              <a:t>Azure Data Engineering</a:t>
            </a:r>
            <a:endParaRPr lang="en-US" altLang="zh-CN" sz="4800" b="1">
              <a:solidFill>
                <a:schemeClr val="accent2"/>
              </a:solidFill>
              <a:latin typeface="Calibri" panose="020F0502020204030204" charset="0"/>
            </a:endParaRPr>
          </a:p>
        </p:txBody>
      </p:sp>
      <p:cxnSp>
        <p:nvCxnSpPr>
          <p:cNvPr id="24" name="Straight Connector 23"/>
          <p:cNvCxnSpPr/>
          <p:nvPr/>
        </p:nvCxnSpPr>
        <p:spPr>
          <a:xfrm>
            <a:off x="293688" y="1714500"/>
            <a:ext cx="6286500" cy="0"/>
          </a:xfrm>
          <a:prstGeom prst="line">
            <a:avLst/>
          </a:prstGeom>
          <a:ln>
            <a:solidFill>
              <a:schemeClr val="accent4"/>
            </a:solidFill>
          </a:ln>
        </p:spPr>
        <p:style>
          <a:lnRef idx="3">
            <a:schemeClr val="accent1"/>
          </a:lnRef>
          <a:fillRef idx="0">
            <a:srgbClr val="FFFFFF"/>
          </a:fillRef>
          <a:effectRef idx="0">
            <a:srgbClr val="FFFFFF"/>
          </a:effectRef>
          <a:fontRef idx="minor">
            <a:schemeClr val="tx1"/>
          </a:fontRef>
        </p:style>
      </p:cxnSp>
      <p:sp>
        <p:nvSpPr>
          <p:cNvPr id="2056" name="Text Box 24"/>
          <p:cNvSpPr txBox="1"/>
          <p:nvPr/>
        </p:nvSpPr>
        <p:spPr>
          <a:xfrm>
            <a:off x="369888" y="1981200"/>
            <a:ext cx="6172200" cy="922338"/>
          </a:xfrm>
          <a:prstGeom prst="rect">
            <a:avLst/>
          </a:prstGeom>
          <a:noFill/>
          <a:ln w="9525">
            <a:noFill/>
          </a:ln>
        </p:spPr>
        <p:txBody>
          <a:bodyPr wrap="square" anchor="t" anchorCtr="0">
            <a:spAutoFit/>
          </a:bodyPr>
          <a:p>
            <a:r>
              <a:rPr lang="en-US" altLang="zh-CN" b="1">
                <a:solidFill>
                  <a:schemeClr val="bg1"/>
                </a:solidFill>
                <a:latin typeface="Calibri" panose="020F0502020204030204" charset="0"/>
              </a:rPr>
              <a:t>Enhance your career with Azure Data Engineering skills. Propel your professional growth. Unlock new opportunities with advanced expertise.</a:t>
            </a:r>
            <a:endParaRPr lang="en-US" altLang="zh-CN" b="1">
              <a:solidFill>
                <a:schemeClr val="bg1"/>
              </a:solidFill>
              <a:latin typeface="Calibri" panose="020F0502020204030204" charset="0"/>
            </a:endParaRPr>
          </a:p>
        </p:txBody>
      </p:sp>
      <p:cxnSp>
        <p:nvCxnSpPr>
          <p:cNvPr id="26" name="Straight Connector 25"/>
          <p:cNvCxnSpPr/>
          <p:nvPr/>
        </p:nvCxnSpPr>
        <p:spPr>
          <a:xfrm flipV="1">
            <a:off x="84138" y="10490200"/>
            <a:ext cx="6610350" cy="19050"/>
          </a:xfrm>
          <a:prstGeom prst="line">
            <a:avLst/>
          </a:prstGeom>
          <a:ln>
            <a:solidFill>
              <a:schemeClr val="bg2">
                <a:lumMod val="75000"/>
              </a:schemeClr>
            </a:solidFill>
          </a:ln>
        </p:spPr>
        <p:style>
          <a:lnRef idx="2">
            <a:schemeClr val="accent1"/>
          </a:lnRef>
          <a:fillRef idx="0">
            <a:srgbClr val="FFFFFF"/>
          </a:fillRef>
          <a:effectRef idx="0">
            <a:srgbClr val="FFFFFF"/>
          </a:effectRef>
          <a:fontRef idx="minor">
            <a:schemeClr val="tx1"/>
          </a:fontRef>
        </p:style>
      </p:cxnSp>
      <p:cxnSp>
        <p:nvCxnSpPr>
          <p:cNvPr id="27" name="Straight Connector 26"/>
          <p:cNvCxnSpPr/>
          <p:nvPr/>
        </p:nvCxnSpPr>
        <p:spPr>
          <a:xfrm flipV="1">
            <a:off x="122238" y="11544300"/>
            <a:ext cx="6496050" cy="19050"/>
          </a:xfrm>
          <a:prstGeom prst="line">
            <a:avLst/>
          </a:prstGeom>
          <a:ln>
            <a:solidFill>
              <a:schemeClr val="bg2">
                <a:lumMod val="75000"/>
              </a:schemeClr>
            </a:solidFill>
          </a:ln>
        </p:spPr>
        <p:style>
          <a:lnRef idx="2">
            <a:schemeClr val="accent1"/>
          </a:lnRef>
          <a:fillRef idx="0">
            <a:srgbClr val="FFFFFF"/>
          </a:fillRef>
          <a:effectRef idx="0">
            <a:srgbClr val="FFFFFF"/>
          </a:effectRef>
          <a:fontRef idx="minor">
            <a:schemeClr val="tx1"/>
          </a:fontRef>
        </p:style>
      </p:cxnSp>
      <p:cxnSp>
        <p:nvCxnSpPr>
          <p:cNvPr id="30" name="Straight Connector 29"/>
          <p:cNvCxnSpPr/>
          <p:nvPr/>
        </p:nvCxnSpPr>
        <p:spPr>
          <a:xfrm>
            <a:off x="2122488" y="10515600"/>
            <a:ext cx="19050" cy="933450"/>
          </a:xfrm>
          <a:prstGeom prst="line">
            <a:avLst/>
          </a:prstGeom>
          <a:ln>
            <a:solidFill>
              <a:schemeClr val="bg2">
                <a:lumMod val="75000"/>
              </a:schemeClr>
            </a:solidFill>
          </a:ln>
        </p:spPr>
        <p:style>
          <a:lnRef idx="2">
            <a:schemeClr val="accent1"/>
          </a:lnRef>
          <a:fillRef idx="0">
            <a:srgbClr val="FFFFFF"/>
          </a:fillRef>
          <a:effectRef idx="0">
            <a:srgbClr val="FFFFFF"/>
          </a:effectRef>
          <a:fontRef idx="minor">
            <a:schemeClr val="tx1"/>
          </a:fontRef>
        </p:style>
      </p:cxnSp>
      <p:cxnSp>
        <p:nvCxnSpPr>
          <p:cNvPr id="31" name="Straight Connector 30"/>
          <p:cNvCxnSpPr/>
          <p:nvPr/>
        </p:nvCxnSpPr>
        <p:spPr>
          <a:xfrm>
            <a:off x="4370388" y="10496550"/>
            <a:ext cx="0" cy="1009650"/>
          </a:xfrm>
          <a:prstGeom prst="line">
            <a:avLst/>
          </a:prstGeom>
          <a:ln>
            <a:solidFill>
              <a:schemeClr val="bg2">
                <a:lumMod val="75000"/>
              </a:schemeClr>
            </a:solidFill>
          </a:ln>
        </p:spPr>
        <p:style>
          <a:lnRef idx="2">
            <a:schemeClr val="accent1"/>
          </a:lnRef>
          <a:fillRef idx="0">
            <a:srgbClr val="FFFFFF"/>
          </a:fillRef>
          <a:effectRef idx="0">
            <a:srgbClr val="FFFFFF"/>
          </a:effectRef>
          <a:fontRef idx="minor">
            <a:schemeClr val="tx1"/>
          </a:fontRef>
        </p:style>
      </p:cxnSp>
      <p:sp>
        <p:nvSpPr>
          <p:cNvPr id="2061" name="Text Box 31"/>
          <p:cNvSpPr txBox="1"/>
          <p:nvPr/>
        </p:nvSpPr>
        <p:spPr>
          <a:xfrm>
            <a:off x="836613" y="10563225"/>
            <a:ext cx="2286000" cy="398463"/>
          </a:xfrm>
          <a:prstGeom prst="rect">
            <a:avLst/>
          </a:prstGeom>
          <a:noFill/>
          <a:ln w="9525">
            <a:noFill/>
          </a:ln>
        </p:spPr>
        <p:txBody>
          <a:bodyPr wrap="square" anchor="t" anchorCtr="0">
            <a:spAutoFit/>
          </a:bodyPr>
          <a:p>
            <a:r>
              <a:rPr lang="en-US" altLang="zh-CN" sz="2000" b="1">
                <a:latin typeface="Calibri" panose="020F0502020204030204" charset="0"/>
              </a:rPr>
              <a:t>5 Million</a:t>
            </a:r>
            <a:endParaRPr lang="en-US" altLang="zh-CN" sz="2000" b="1">
              <a:latin typeface="Calibri" panose="020F0502020204030204" charset="0"/>
            </a:endParaRPr>
          </a:p>
        </p:txBody>
      </p:sp>
      <p:sp>
        <p:nvSpPr>
          <p:cNvPr id="2062" name="Text Box 33"/>
          <p:cNvSpPr txBox="1"/>
          <p:nvPr/>
        </p:nvSpPr>
        <p:spPr>
          <a:xfrm>
            <a:off x="836613" y="10975975"/>
            <a:ext cx="2286000" cy="368300"/>
          </a:xfrm>
          <a:prstGeom prst="rect">
            <a:avLst/>
          </a:prstGeom>
          <a:noFill/>
          <a:ln w="9525">
            <a:noFill/>
          </a:ln>
        </p:spPr>
        <p:txBody>
          <a:bodyPr wrap="square" anchor="t" anchorCtr="0">
            <a:spAutoFit/>
          </a:bodyPr>
          <a:p>
            <a:r>
              <a:rPr lang="en-US" altLang="zh-CN">
                <a:solidFill>
                  <a:schemeClr val="bg2">
                    <a:lumMod val="75000"/>
                  </a:schemeClr>
                </a:solidFill>
                <a:latin typeface="Calibri" panose="020F0502020204030204" charset="0"/>
              </a:rPr>
              <a:t>Learners</a:t>
            </a:r>
            <a:endParaRPr lang="en-US" altLang="zh-CN">
              <a:solidFill>
                <a:schemeClr val="bg2">
                  <a:lumMod val="75000"/>
                </a:schemeClr>
              </a:solidFill>
              <a:latin typeface="Calibri" panose="020F0502020204030204" charset="0"/>
            </a:endParaRPr>
          </a:p>
        </p:txBody>
      </p:sp>
      <p:sp>
        <p:nvSpPr>
          <p:cNvPr id="2063" name="Text Box 34"/>
          <p:cNvSpPr txBox="1"/>
          <p:nvPr/>
        </p:nvSpPr>
        <p:spPr>
          <a:xfrm>
            <a:off x="2603500" y="10515600"/>
            <a:ext cx="2286000" cy="400050"/>
          </a:xfrm>
          <a:prstGeom prst="rect">
            <a:avLst/>
          </a:prstGeom>
          <a:noFill/>
          <a:ln w="9525">
            <a:noFill/>
          </a:ln>
        </p:spPr>
        <p:txBody>
          <a:bodyPr wrap="square" anchor="t" anchorCtr="0">
            <a:spAutoFit/>
          </a:bodyPr>
          <a:p>
            <a:r>
              <a:rPr lang="en-US" altLang="zh-CN" sz="2000" b="1">
                <a:latin typeface="Calibri" panose="020F0502020204030204" charset="0"/>
              </a:rPr>
              <a:t>1:1 Personlized</a:t>
            </a:r>
            <a:endParaRPr lang="en-US" altLang="zh-CN" sz="2000" b="1">
              <a:latin typeface="Calibri" panose="020F0502020204030204" charset="0"/>
            </a:endParaRPr>
          </a:p>
        </p:txBody>
      </p:sp>
      <p:sp>
        <p:nvSpPr>
          <p:cNvPr id="2064" name="Text Box 35"/>
          <p:cNvSpPr txBox="1"/>
          <p:nvPr/>
        </p:nvSpPr>
        <p:spPr>
          <a:xfrm>
            <a:off x="2736850" y="10975975"/>
            <a:ext cx="2286000" cy="368300"/>
          </a:xfrm>
          <a:prstGeom prst="rect">
            <a:avLst/>
          </a:prstGeom>
          <a:noFill/>
          <a:ln w="9525">
            <a:noFill/>
          </a:ln>
        </p:spPr>
        <p:txBody>
          <a:bodyPr wrap="square" anchor="t" anchorCtr="0">
            <a:spAutoFit/>
          </a:bodyPr>
          <a:p>
            <a:r>
              <a:rPr lang="en-US" altLang="zh-CN">
                <a:solidFill>
                  <a:schemeClr val="bg2">
                    <a:lumMod val="75000"/>
                  </a:schemeClr>
                </a:solidFill>
                <a:latin typeface="Calibri" panose="020F0502020204030204" charset="0"/>
              </a:rPr>
              <a:t>Mentorship</a:t>
            </a:r>
            <a:endParaRPr lang="en-US" altLang="zh-CN">
              <a:solidFill>
                <a:schemeClr val="bg2">
                  <a:lumMod val="75000"/>
                </a:schemeClr>
              </a:solidFill>
              <a:latin typeface="Calibri" panose="020F0502020204030204" charset="0"/>
            </a:endParaRPr>
          </a:p>
        </p:txBody>
      </p:sp>
      <p:sp>
        <p:nvSpPr>
          <p:cNvPr id="2065" name="Text Box 36"/>
          <p:cNvSpPr txBox="1"/>
          <p:nvPr/>
        </p:nvSpPr>
        <p:spPr>
          <a:xfrm>
            <a:off x="5022850" y="10563225"/>
            <a:ext cx="2286000" cy="398463"/>
          </a:xfrm>
          <a:prstGeom prst="rect">
            <a:avLst/>
          </a:prstGeom>
          <a:noFill/>
          <a:ln w="9525">
            <a:noFill/>
          </a:ln>
        </p:spPr>
        <p:txBody>
          <a:bodyPr wrap="square" anchor="t" anchorCtr="0">
            <a:spAutoFit/>
          </a:bodyPr>
          <a:p>
            <a:r>
              <a:rPr lang="en-US" altLang="zh-CN" sz="2000" b="1">
                <a:latin typeface="Calibri" panose="020F0502020204030204" charset="0"/>
              </a:rPr>
              <a:t>55% Average</a:t>
            </a:r>
            <a:endParaRPr lang="en-US" altLang="zh-CN" sz="2000" b="1">
              <a:latin typeface="Calibri" panose="020F0502020204030204" charset="0"/>
            </a:endParaRPr>
          </a:p>
        </p:txBody>
      </p:sp>
      <p:sp>
        <p:nvSpPr>
          <p:cNvPr id="2066" name="Text Box 38"/>
          <p:cNvSpPr txBox="1"/>
          <p:nvPr/>
        </p:nvSpPr>
        <p:spPr>
          <a:xfrm>
            <a:off x="5022850" y="11029950"/>
            <a:ext cx="2286000" cy="368300"/>
          </a:xfrm>
          <a:prstGeom prst="rect">
            <a:avLst/>
          </a:prstGeom>
          <a:noFill/>
          <a:ln w="9525">
            <a:noFill/>
          </a:ln>
        </p:spPr>
        <p:txBody>
          <a:bodyPr wrap="square" anchor="t" anchorCtr="0">
            <a:spAutoFit/>
          </a:bodyPr>
          <a:p>
            <a:r>
              <a:rPr lang="en-US" altLang="zh-CN">
                <a:solidFill>
                  <a:schemeClr val="bg2">
                    <a:lumMod val="75000"/>
                  </a:schemeClr>
                </a:solidFill>
                <a:latin typeface="Calibri" panose="020F0502020204030204" charset="0"/>
              </a:rPr>
              <a:t>Salary Hike</a:t>
            </a:r>
            <a:endParaRPr lang="en-US" altLang="zh-CN">
              <a:solidFill>
                <a:schemeClr val="bg2">
                  <a:lumMod val="75000"/>
                </a:schemeClr>
              </a:solidFill>
              <a:latin typeface="Calibri" panose="020F0502020204030204" charset="0"/>
            </a:endParaRPr>
          </a:p>
        </p:txBody>
      </p:sp>
      <p:pic>
        <p:nvPicPr>
          <p:cNvPr id="2067" name="Picture 39" descr="mentioring session[1]"/>
          <p:cNvPicPr>
            <a:picLocks noChangeAspect="1"/>
          </p:cNvPicPr>
          <p:nvPr/>
        </p:nvPicPr>
        <p:blipFill>
          <a:blip r:embed="rId2"/>
          <a:stretch>
            <a:fillRect/>
          </a:stretch>
        </p:blipFill>
        <p:spPr>
          <a:xfrm>
            <a:off x="-6350" y="10575925"/>
            <a:ext cx="817563" cy="681038"/>
          </a:xfrm>
          <a:prstGeom prst="rect">
            <a:avLst/>
          </a:prstGeom>
          <a:noFill/>
          <a:ln w="9525">
            <a:noFill/>
          </a:ln>
        </p:spPr>
      </p:pic>
      <p:pic>
        <p:nvPicPr>
          <p:cNvPr id="2068" name="Picture 41" descr="average salary hike[1]"/>
          <p:cNvPicPr>
            <a:picLocks noChangeAspect="1"/>
          </p:cNvPicPr>
          <p:nvPr/>
        </p:nvPicPr>
        <p:blipFill>
          <a:blip r:embed="rId3"/>
          <a:stretch>
            <a:fillRect/>
          </a:stretch>
        </p:blipFill>
        <p:spPr>
          <a:xfrm>
            <a:off x="4370388" y="10544175"/>
            <a:ext cx="835025" cy="696913"/>
          </a:xfrm>
          <a:prstGeom prst="rect">
            <a:avLst/>
          </a:prstGeom>
          <a:noFill/>
          <a:ln w="9525">
            <a:noFill/>
          </a:ln>
        </p:spPr>
      </p:pic>
      <p:pic>
        <p:nvPicPr>
          <p:cNvPr id="2069" name="Picture 42" descr="personalized[2]"/>
          <p:cNvPicPr>
            <a:picLocks noChangeAspect="1"/>
          </p:cNvPicPr>
          <p:nvPr/>
        </p:nvPicPr>
        <p:blipFill>
          <a:blip r:embed="rId4"/>
          <a:stretch>
            <a:fillRect/>
          </a:stretch>
        </p:blipFill>
        <p:spPr>
          <a:xfrm>
            <a:off x="1989455" y="10596880"/>
            <a:ext cx="927100" cy="622935"/>
          </a:xfrm>
          <a:prstGeom prst="rect">
            <a:avLst/>
          </a:prstGeom>
          <a:noFill/>
          <a:ln w="9525">
            <a:noFill/>
          </a:ln>
        </p:spPr>
      </p:pic>
      <p:sp>
        <p:nvSpPr>
          <p:cNvPr id="2" name="Text Box 1"/>
          <p:cNvSpPr txBox="1"/>
          <p:nvPr/>
        </p:nvSpPr>
        <p:spPr>
          <a:xfrm>
            <a:off x="9147175" y="2938780"/>
            <a:ext cx="2286000" cy="368300"/>
          </a:xfrm>
          <a:prstGeom prst="rect">
            <a:avLst/>
          </a:prstGeom>
          <a:noFill/>
        </p:spPr>
        <p:txBody>
          <a:bodyPr wrap="square" rtlCol="0">
            <a:spAutoFit/>
          </a:bodyPr>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Text Box 5"/>
          <p:cNvSpPr txBox="1"/>
          <p:nvPr/>
        </p:nvSpPr>
        <p:spPr>
          <a:xfrm>
            <a:off x="1524000" y="271463"/>
            <a:ext cx="5102225" cy="725487"/>
          </a:xfrm>
          <a:prstGeom prst="rect">
            <a:avLst/>
          </a:prstGeom>
          <a:noFill/>
          <a:ln w="9525">
            <a:noFill/>
          </a:ln>
        </p:spPr>
        <p:txBody>
          <a:bodyPr wrap="square" anchor="t" anchorCtr="0"/>
          <a:p>
            <a:endParaRPr lang="en-US" altLang="zh-CN" sz="3200" b="1">
              <a:solidFill>
                <a:srgbClr val="FFFF00"/>
              </a:solidFill>
              <a:latin typeface="Calibri" panose="020F0502020204030204" charset="0"/>
            </a:endParaRPr>
          </a:p>
        </p:txBody>
      </p:sp>
      <p:pic>
        <p:nvPicPr>
          <p:cNvPr id="2" name="Picture 1" descr="metaverse-avatar-collage-concept"/>
          <p:cNvPicPr>
            <a:picLocks noChangeAspect="1"/>
          </p:cNvPicPr>
          <p:nvPr/>
        </p:nvPicPr>
        <p:blipFill>
          <a:blip r:embed="rId1"/>
          <a:stretch>
            <a:fillRect/>
          </a:stretch>
        </p:blipFill>
        <p:spPr>
          <a:xfrm>
            <a:off x="0" y="0"/>
            <a:ext cx="6858000" cy="4571365"/>
          </a:xfrm>
          <a:prstGeom prst="rect">
            <a:avLst/>
          </a:prstGeom>
        </p:spPr>
      </p:pic>
      <p:sp>
        <p:nvSpPr>
          <p:cNvPr id="3" name="Text Box 2"/>
          <p:cNvSpPr txBox="1"/>
          <p:nvPr/>
        </p:nvSpPr>
        <p:spPr>
          <a:xfrm>
            <a:off x="403860" y="2407920"/>
            <a:ext cx="3726180" cy="953135"/>
          </a:xfrm>
          <a:prstGeom prst="rect">
            <a:avLst/>
          </a:prstGeom>
          <a:noFill/>
        </p:spPr>
        <p:txBody>
          <a:bodyPr wrap="square" rtlCol="0">
            <a:spAutoFit/>
          </a:bodyPr>
          <a:p>
            <a:r>
              <a:rPr lang="en-US" sz="2800" b="1">
                <a:solidFill>
                  <a:schemeClr val="accent2"/>
                </a:solidFill>
              </a:rPr>
              <a:t>Azure Data Engineering Program</a:t>
            </a:r>
            <a:endParaRPr lang="en-US" sz="2800" b="1">
              <a:solidFill>
                <a:schemeClr val="accent2"/>
              </a:solidFill>
            </a:endParaRPr>
          </a:p>
        </p:txBody>
      </p:sp>
      <p:sp>
        <p:nvSpPr>
          <p:cNvPr id="4" name="Text Box 3"/>
          <p:cNvSpPr txBox="1"/>
          <p:nvPr/>
        </p:nvSpPr>
        <p:spPr>
          <a:xfrm>
            <a:off x="436880" y="3361055"/>
            <a:ext cx="4595495" cy="1476375"/>
          </a:xfrm>
          <a:prstGeom prst="rect">
            <a:avLst/>
          </a:prstGeom>
          <a:noFill/>
        </p:spPr>
        <p:txBody>
          <a:bodyPr wrap="square" rtlCol="0">
            <a:spAutoFit/>
          </a:bodyPr>
          <a:p>
            <a:r>
              <a:rPr lang="en-US">
                <a:solidFill>
                  <a:schemeClr val="bg1"/>
                </a:solidFill>
              </a:rPr>
              <a:t>Jumpstart your Azure data engineering career with expert-led training from top Global Teq faculty. Learn ADLS, SQL, ETL, and more through live sessions with industry professionals.</a:t>
            </a:r>
            <a:endParaRPr lang="en-US">
              <a:solidFill>
                <a:schemeClr val="bg1"/>
              </a:solidFill>
            </a:endParaRPr>
          </a:p>
        </p:txBody>
      </p:sp>
      <p:sp>
        <p:nvSpPr>
          <p:cNvPr id="5" name="Text Box 4"/>
          <p:cNvSpPr txBox="1"/>
          <p:nvPr/>
        </p:nvSpPr>
        <p:spPr>
          <a:xfrm>
            <a:off x="269875" y="4849495"/>
            <a:ext cx="4261485" cy="460375"/>
          </a:xfrm>
          <a:prstGeom prst="rect">
            <a:avLst/>
          </a:prstGeom>
          <a:noFill/>
        </p:spPr>
        <p:txBody>
          <a:bodyPr wrap="square" rtlCol="0">
            <a:spAutoFit/>
          </a:bodyPr>
          <a:p>
            <a:r>
              <a:rPr lang="en-US" sz="2400"/>
              <a:t>Hottest </a:t>
            </a:r>
            <a:r>
              <a:rPr lang="en-US" sz="2400" b="1">
                <a:solidFill>
                  <a:srgbClr val="00B050"/>
                </a:solidFill>
              </a:rPr>
              <a:t>Job of 21st Century</a:t>
            </a:r>
            <a:endParaRPr lang="en-US" sz="2400" b="1">
              <a:solidFill>
                <a:srgbClr val="00B050"/>
              </a:solidFill>
            </a:endParaRPr>
          </a:p>
        </p:txBody>
      </p:sp>
      <p:sp>
        <p:nvSpPr>
          <p:cNvPr id="7" name="Text Box 6"/>
          <p:cNvSpPr txBox="1"/>
          <p:nvPr/>
        </p:nvSpPr>
        <p:spPr>
          <a:xfrm>
            <a:off x="846455" y="5309870"/>
            <a:ext cx="2286000" cy="306705"/>
          </a:xfrm>
          <a:prstGeom prst="rect">
            <a:avLst/>
          </a:prstGeom>
          <a:noFill/>
        </p:spPr>
        <p:txBody>
          <a:bodyPr wrap="square" rtlCol="0">
            <a:spAutoFit/>
          </a:bodyPr>
          <a:p>
            <a:r>
              <a:rPr lang="en-US" sz="1400" b="1"/>
              <a:t>5 Million Job Postings</a:t>
            </a:r>
            <a:endParaRPr lang="en-US" sz="1400" b="1"/>
          </a:p>
        </p:txBody>
      </p:sp>
      <p:sp>
        <p:nvSpPr>
          <p:cNvPr id="8" name="Text Box 7"/>
          <p:cNvSpPr txBox="1"/>
          <p:nvPr/>
        </p:nvSpPr>
        <p:spPr>
          <a:xfrm>
            <a:off x="846455" y="5599430"/>
            <a:ext cx="2109470" cy="765175"/>
          </a:xfrm>
          <a:prstGeom prst="rect">
            <a:avLst/>
          </a:prstGeom>
          <a:noFill/>
          <a:ln>
            <a:noFill/>
          </a:ln>
        </p:spPr>
        <p:txBody>
          <a:bodyPr wrap="square" rtlCol="0">
            <a:noAutofit/>
          </a:bodyPr>
          <a:p>
            <a:r>
              <a:rPr lang="en-US" sz="1400">
                <a:solidFill>
                  <a:schemeClr val="bg2">
                    <a:lumMod val="75000"/>
                  </a:schemeClr>
                </a:solidFill>
              </a:rPr>
              <a:t>There us a global estimate of 5 million job postings of Data Engineers in 2022</a:t>
            </a:r>
            <a:endParaRPr lang="en-US" sz="1400">
              <a:solidFill>
                <a:schemeClr val="bg2">
                  <a:lumMod val="75000"/>
                </a:schemeClr>
              </a:solidFill>
            </a:endParaRPr>
          </a:p>
        </p:txBody>
      </p:sp>
      <p:sp>
        <p:nvSpPr>
          <p:cNvPr id="10" name="Text Box 9"/>
          <p:cNvSpPr txBox="1"/>
          <p:nvPr/>
        </p:nvSpPr>
        <p:spPr>
          <a:xfrm>
            <a:off x="846455" y="6366510"/>
            <a:ext cx="2286000" cy="260985"/>
          </a:xfrm>
          <a:prstGeom prst="rect">
            <a:avLst/>
          </a:prstGeom>
          <a:noFill/>
        </p:spPr>
        <p:txBody>
          <a:bodyPr wrap="square" rtlCol="0">
            <a:noAutofit/>
          </a:bodyPr>
          <a:p>
            <a:r>
              <a:rPr lang="en-US" sz="1400" b="1"/>
              <a:t>Growing Data Engineering Industry</a:t>
            </a:r>
            <a:endParaRPr lang="en-US" sz="1400" b="1"/>
          </a:p>
        </p:txBody>
      </p:sp>
      <p:sp>
        <p:nvSpPr>
          <p:cNvPr id="11" name="Text Box 10"/>
          <p:cNvSpPr txBox="1"/>
          <p:nvPr/>
        </p:nvSpPr>
        <p:spPr>
          <a:xfrm>
            <a:off x="846455" y="6894830"/>
            <a:ext cx="2721610" cy="521970"/>
          </a:xfrm>
          <a:prstGeom prst="rect">
            <a:avLst/>
          </a:prstGeom>
          <a:noFill/>
        </p:spPr>
        <p:txBody>
          <a:bodyPr wrap="square" rtlCol="0">
            <a:spAutoFit/>
          </a:bodyPr>
          <a:p>
            <a:r>
              <a:rPr lang="en-US" sz="1400">
                <a:solidFill>
                  <a:schemeClr val="bg2">
                    <a:lumMod val="75000"/>
                  </a:schemeClr>
                </a:solidFill>
              </a:rPr>
              <a:t>50% CAGR in the global data industry</a:t>
            </a:r>
            <a:endParaRPr lang="en-US" sz="1400">
              <a:solidFill>
                <a:schemeClr val="bg2">
                  <a:lumMod val="75000"/>
                </a:schemeClr>
              </a:solidFill>
            </a:endParaRPr>
          </a:p>
        </p:txBody>
      </p:sp>
      <p:sp>
        <p:nvSpPr>
          <p:cNvPr id="13" name="Text Box 12"/>
          <p:cNvSpPr txBox="1"/>
          <p:nvPr/>
        </p:nvSpPr>
        <p:spPr>
          <a:xfrm>
            <a:off x="846455" y="7457440"/>
            <a:ext cx="2449830" cy="306705"/>
          </a:xfrm>
          <a:prstGeom prst="rect">
            <a:avLst/>
          </a:prstGeom>
          <a:noFill/>
        </p:spPr>
        <p:txBody>
          <a:bodyPr wrap="square" rtlCol="0">
            <a:spAutoFit/>
          </a:bodyPr>
          <a:p>
            <a:r>
              <a:rPr lang="en-US" sz="1400" b="1"/>
              <a:t>Popular Degree</a:t>
            </a:r>
            <a:endParaRPr lang="en-US" sz="1400" b="1"/>
          </a:p>
        </p:txBody>
      </p:sp>
      <p:sp>
        <p:nvSpPr>
          <p:cNvPr id="14" name="Text Box 13"/>
          <p:cNvSpPr txBox="1"/>
          <p:nvPr/>
        </p:nvSpPr>
        <p:spPr>
          <a:xfrm>
            <a:off x="847090" y="7766050"/>
            <a:ext cx="2720975" cy="374650"/>
          </a:xfrm>
          <a:prstGeom prst="rect">
            <a:avLst/>
          </a:prstGeom>
          <a:noFill/>
        </p:spPr>
        <p:txBody>
          <a:bodyPr wrap="square" rtlCol="0">
            <a:noAutofit/>
          </a:bodyPr>
          <a:p>
            <a:r>
              <a:rPr lang="en-US" sz="1400">
                <a:solidFill>
                  <a:schemeClr val="bg2">
                    <a:lumMod val="75000"/>
                  </a:schemeClr>
                </a:solidFill>
              </a:rPr>
              <a:t>46% of Data Engineers have a certificate</a:t>
            </a:r>
            <a:endParaRPr lang="en-US" sz="1400">
              <a:solidFill>
                <a:schemeClr val="bg2">
                  <a:lumMod val="75000"/>
                </a:schemeClr>
              </a:solidFill>
            </a:endParaRPr>
          </a:p>
        </p:txBody>
      </p:sp>
      <p:sp>
        <p:nvSpPr>
          <p:cNvPr id="16" name="Text Box 15"/>
          <p:cNvSpPr txBox="1"/>
          <p:nvPr/>
        </p:nvSpPr>
        <p:spPr>
          <a:xfrm>
            <a:off x="4358640" y="5309870"/>
            <a:ext cx="2188210" cy="306705"/>
          </a:xfrm>
          <a:prstGeom prst="rect">
            <a:avLst/>
          </a:prstGeom>
          <a:noFill/>
        </p:spPr>
        <p:txBody>
          <a:bodyPr wrap="square" rtlCol="0">
            <a:spAutoFit/>
          </a:bodyPr>
          <a:p>
            <a:r>
              <a:rPr lang="en-US" sz="1400" b="1"/>
              <a:t>Skill Development</a:t>
            </a:r>
            <a:endParaRPr lang="en-US" sz="1400" b="1"/>
          </a:p>
        </p:txBody>
      </p:sp>
      <p:sp>
        <p:nvSpPr>
          <p:cNvPr id="17" name="Text Box 16"/>
          <p:cNvSpPr txBox="1"/>
          <p:nvPr/>
        </p:nvSpPr>
        <p:spPr>
          <a:xfrm>
            <a:off x="4358640" y="5599430"/>
            <a:ext cx="2349500" cy="953135"/>
          </a:xfrm>
          <a:prstGeom prst="rect">
            <a:avLst/>
          </a:prstGeom>
          <a:noFill/>
        </p:spPr>
        <p:txBody>
          <a:bodyPr wrap="square" rtlCol="0">
            <a:spAutoFit/>
          </a:bodyPr>
          <a:p>
            <a:r>
              <a:rPr lang="en-US" sz="1400">
                <a:solidFill>
                  <a:schemeClr val="bg2">
                    <a:lumMod val="75000"/>
                  </a:schemeClr>
                </a:solidFill>
              </a:rPr>
              <a:t>Azure Data Engineers are equipped with various relevant skills that fetch lucrative job offers</a:t>
            </a:r>
            <a:endParaRPr lang="en-US" sz="1400">
              <a:solidFill>
                <a:schemeClr val="bg2">
                  <a:lumMod val="75000"/>
                </a:schemeClr>
              </a:solidFill>
            </a:endParaRPr>
          </a:p>
        </p:txBody>
      </p:sp>
      <p:sp>
        <p:nvSpPr>
          <p:cNvPr id="18" name="Text Box 17"/>
          <p:cNvSpPr txBox="1"/>
          <p:nvPr/>
        </p:nvSpPr>
        <p:spPr>
          <a:xfrm>
            <a:off x="4315460" y="6366510"/>
            <a:ext cx="2392680" cy="290195"/>
          </a:xfrm>
          <a:prstGeom prst="rect">
            <a:avLst/>
          </a:prstGeom>
          <a:noFill/>
        </p:spPr>
        <p:txBody>
          <a:bodyPr wrap="square" rtlCol="0">
            <a:noAutofit/>
          </a:bodyPr>
          <a:p>
            <a:r>
              <a:rPr lang="en-US" sz="1400" b="1"/>
              <a:t>Future oriented Career</a:t>
            </a:r>
            <a:endParaRPr lang="en-US" sz="1400" b="1"/>
          </a:p>
        </p:txBody>
      </p:sp>
      <p:sp>
        <p:nvSpPr>
          <p:cNvPr id="19" name="Text Box 18"/>
          <p:cNvSpPr txBox="1"/>
          <p:nvPr/>
        </p:nvSpPr>
        <p:spPr>
          <a:xfrm>
            <a:off x="4315460" y="6686550"/>
            <a:ext cx="2267585" cy="922020"/>
          </a:xfrm>
          <a:prstGeom prst="rect">
            <a:avLst/>
          </a:prstGeom>
          <a:noFill/>
        </p:spPr>
        <p:txBody>
          <a:bodyPr wrap="square" rtlCol="0">
            <a:noAutofit/>
          </a:bodyPr>
          <a:p>
            <a:r>
              <a:rPr lang="en-US" sz="1400">
                <a:solidFill>
                  <a:schemeClr val="bg2">
                    <a:lumMod val="75000"/>
                  </a:schemeClr>
                </a:solidFill>
              </a:rPr>
              <a:t>Data Engineering is a budding field; a head start will prove to be beneficial</a:t>
            </a:r>
            <a:endParaRPr lang="en-US" sz="1400">
              <a:solidFill>
                <a:schemeClr val="bg2">
                  <a:lumMod val="75000"/>
                </a:schemeClr>
              </a:solidFill>
            </a:endParaRPr>
          </a:p>
        </p:txBody>
      </p:sp>
      <p:sp>
        <p:nvSpPr>
          <p:cNvPr id="20" name="Text Box 19"/>
          <p:cNvSpPr txBox="1"/>
          <p:nvPr/>
        </p:nvSpPr>
        <p:spPr>
          <a:xfrm>
            <a:off x="4315460" y="7531735"/>
            <a:ext cx="4536440" cy="306705"/>
          </a:xfrm>
          <a:prstGeom prst="rect">
            <a:avLst/>
          </a:prstGeom>
          <a:noFill/>
        </p:spPr>
        <p:txBody>
          <a:bodyPr wrap="square" rtlCol="0">
            <a:spAutoFit/>
          </a:bodyPr>
          <a:p>
            <a:r>
              <a:rPr lang="en-US" sz="1400" b="1"/>
              <a:t>High Demand</a:t>
            </a:r>
            <a:endParaRPr lang="en-US" sz="1400" b="1"/>
          </a:p>
        </p:txBody>
      </p:sp>
      <p:pic>
        <p:nvPicPr>
          <p:cNvPr id="22" name="Picture 21" descr="growing data engineering"/>
          <p:cNvPicPr>
            <a:picLocks noChangeAspect="1"/>
          </p:cNvPicPr>
          <p:nvPr/>
        </p:nvPicPr>
        <p:blipFill>
          <a:blip r:embed="rId2"/>
          <a:stretch>
            <a:fillRect/>
          </a:stretch>
        </p:blipFill>
        <p:spPr>
          <a:xfrm>
            <a:off x="213995" y="6553200"/>
            <a:ext cx="621665" cy="518160"/>
          </a:xfrm>
          <a:prstGeom prst="rect">
            <a:avLst/>
          </a:prstGeom>
        </p:spPr>
      </p:pic>
      <p:pic>
        <p:nvPicPr>
          <p:cNvPr id="23" name="Picture 22" descr="furture oriented career"/>
          <p:cNvPicPr>
            <a:picLocks noChangeAspect="1"/>
          </p:cNvPicPr>
          <p:nvPr/>
        </p:nvPicPr>
        <p:blipFill>
          <a:blip r:embed="rId3"/>
          <a:stretch>
            <a:fillRect/>
          </a:stretch>
        </p:blipFill>
        <p:spPr>
          <a:xfrm>
            <a:off x="3591560" y="6553200"/>
            <a:ext cx="637540" cy="531495"/>
          </a:xfrm>
          <a:prstGeom prst="rect">
            <a:avLst/>
          </a:prstGeom>
        </p:spPr>
      </p:pic>
      <p:pic>
        <p:nvPicPr>
          <p:cNvPr id="24" name="Picture 23" descr="job posting"/>
          <p:cNvPicPr>
            <a:picLocks noChangeAspect="1"/>
          </p:cNvPicPr>
          <p:nvPr/>
        </p:nvPicPr>
        <p:blipFill>
          <a:blip r:embed="rId4"/>
          <a:stretch>
            <a:fillRect/>
          </a:stretch>
        </p:blipFill>
        <p:spPr>
          <a:xfrm>
            <a:off x="213995" y="5431155"/>
            <a:ext cx="633095" cy="527685"/>
          </a:xfrm>
          <a:prstGeom prst="rect">
            <a:avLst/>
          </a:prstGeom>
        </p:spPr>
      </p:pic>
      <p:pic>
        <p:nvPicPr>
          <p:cNvPr id="25" name="Picture 24" descr="popular degree"/>
          <p:cNvPicPr>
            <a:picLocks noChangeAspect="1"/>
          </p:cNvPicPr>
          <p:nvPr/>
        </p:nvPicPr>
        <p:blipFill>
          <a:blip r:embed="rId5"/>
          <a:stretch>
            <a:fillRect/>
          </a:stretch>
        </p:blipFill>
        <p:spPr>
          <a:xfrm>
            <a:off x="149860" y="7565390"/>
            <a:ext cx="697230" cy="581660"/>
          </a:xfrm>
          <a:prstGeom prst="rect">
            <a:avLst/>
          </a:prstGeom>
        </p:spPr>
      </p:pic>
      <p:pic>
        <p:nvPicPr>
          <p:cNvPr id="26" name="Picture 25" descr="skills development[1]"/>
          <p:cNvPicPr>
            <a:picLocks noChangeAspect="1"/>
          </p:cNvPicPr>
          <p:nvPr/>
        </p:nvPicPr>
        <p:blipFill>
          <a:blip r:embed="rId6"/>
          <a:stretch>
            <a:fillRect/>
          </a:stretch>
        </p:blipFill>
        <p:spPr>
          <a:xfrm>
            <a:off x="3596640" y="5568315"/>
            <a:ext cx="632460" cy="527685"/>
          </a:xfrm>
          <a:prstGeom prst="rect">
            <a:avLst/>
          </a:prstGeom>
        </p:spPr>
      </p:pic>
      <p:sp>
        <p:nvSpPr>
          <p:cNvPr id="27" name="Text Box 26"/>
          <p:cNvSpPr txBox="1"/>
          <p:nvPr/>
        </p:nvSpPr>
        <p:spPr>
          <a:xfrm>
            <a:off x="4358640" y="7790815"/>
            <a:ext cx="2209800" cy="953135"/>
          </a:xfrm>
          <a:prstGeom prst="rect">
            <a:avLst/>
          </a:prstGeom>
          <a:noFill/>
        </p:spPr>
        <p:txBody>
          <a:bodyPr wrap="square" rtlCol="0">
            <a:spAutoFit/>
          </a:bodyPr>
          <a:p>
            <a:r>
              <a:rPr lang="en-US" sz="1400">
                <a:solidFill>
                  <a:schemeClr val="bg2">
                    <a:lumMod val="75000"/>
                  </a:schemeClr>
                </a:solidFill>
              </a:rPr>
              <a:t>In 2024, India and the US will face a demandsupply gap of 400,000 Data Engineers</a:t>
            </a:r>
            <a:endParaRPr lang="en-US" sz="1400">
              <a:solidFill>
                <a:schemeClr val="bg2">
                  <a:lumMod val="75000"/>
                </a:schemeClr>
              </a:solidFill>
            </a:endParaRPr>
          </a:p>
        </p:txBody>
      </p:sp>
      <p:pic>
        <p:nvPicPr>
          <p:cNvPr id="28" name="Picture 27" descr="demand[1]"/>
          <p:cNvPicPr>
            <a:picLocks noChangeAspect="1"/>
          </p:cNvPicPr>
          <p:nvPr/>
        </p:nvPicPr>
        <p:blipFill>
          <a:blip r:embed="rId7"/>
          <a:stretch>
            <a:fillRect/>
          </a:stretch>
        </p:blipFill>
        <p:spPr>
          <a:xfrm>
            <a:off x="3591560" y="7608570"/>
            <a:ext cx="723900" cy="603885"/>
          </a:xfrm>
          <a:prstGeom prst="rect">
            <a:avLst/>
          </a:prstGeom>
        </p:spPr>
      </p:pic>
      <p:sp>
        <p:nvSpPr>
          <p:cNvPr id="29" name="Text Box 28"/>
          <p:cNvSpPr txBox="1"/>
          <p:nvPr/>
        </p:nvSpPr>
        <p:spPr>
          <a:xfrm>
            <a:off x="846455" y="9084945"/>
            <a:ext cx="1266825" cy="306705"/>
          </a:xfrm>
          <a:prstGeom prst="rect">
            <a:avLst/>
          </a:prstGeom>
          <a:noFill/>
        </p:spPr>
        <p:txBody>
          <a:bodyPr wrap="square" rtlCol="0">
            <a:spAutoFit/>
          </a:bodyPr>
          <a:p>
            <a:r>
              <a:rPr lang="en-US" sz="1400" b="1"/>
              <a:t>5 Million+</a:t>
            </a:r>
            <a:endParaRPr lang="en-US" sz="1400" b="1"/>
          </a:p>
        </p:txBody>
      </p:sp>
      <p:sp>
        <p:nvSpPr>
          <p:cNvPr id="30" name="Text Box 29"/>
          <p:cNvSpPr txBox="1"/>
          <p:nvPr/>
        </p:nvSpPr>
        <p:spPr>
          <a:xfrm>
            <a:off x="846455" y="9347835"/>
            <a:ext cx="1765300" cy="508635"/>
          </a:xfrm>
          <a:prstGeom prst="rect">
            <a:avLst/>
          </a:prstGeom>
          <a:noFill/>
        </p:spPr>
        <p:txBody>
          <a:bodyPr wrap="square" rtlCol="0">
            <a:noAutofit/>
          </a:bodyPr>
          <a:p>
            <a:r>
              <a:rPr lang="en-US" sz="1400">
                <a:solidFill>
                  <a:schemeClr val="bg2">
                    <a:lumMod val="75000"/>
                  </a:schemeClr>
                </a:solidFill>
              </a:rPr>
              <a:t>Aspiring Active Students</a:t>
            </a:r>
            <a:endParaRPr lang="en-US" sz="1400">
              <a:solidFill>
                <a:schemeClr val="bg2">
                  <a:lumMod val="75000"/>
                </a:schemeClr>
              </a:solidFill>
            </a:endParaRPr>
          </a:p>
        </p:txBody>
      </p:sp>
      <p:sp>
        <p:nvSpPr>
          <p:cNvPr id="31" name="Text Box 30"/>
          <p:cNvSpPr txBox="1"/>
          <p:nvPr/>
        </p:nvSpPr>
        <p:spPr>
          <a:xfrm>
            <a:off x="846455" y="10062210"/>
            <a:ext cx="3429000" cy="306705"/>
          </a:xfrm>
          <a:prstGeom prst="rect">
            <a:avLst/>
          </a:prstGeom>
          <a:noFill/>
        </p:spPr>
        <p:txBody>
          <a:bodyPr wrap="square" rtlCol="0" anchor="t">
            <a:spAutoFit/>
          </a:bodyPr>
          <a:p>
            <a:r>
              <a:rPr lang="en-US" sz="1400" b="1"/>
              <a:t>500+</a:t>
            </a:r>
            <a:endParaRPr lang="en-US" sz="1400" b="1"/>
          </a:p>
        </p:txBody>
      </p:sp>
      <p:sp>
        <p:nvSpPr>
          <p:cNvPr id="32" name="Text Box 31"/>
          <p:cNvSpPr txBox="1"/>
          <p:nvPr/>
        </p:nvSpPr>
        <p:spPr>
          <a:xfrm>
            <a:off x="846455" y="10374630"/>
            <a:ext cx="1544955" cy="374650"/>
          </a:xfrm>
          <a:prstGeom prst="rect">
            <a:avLst/>
          </a:prstGeom>
          <a:noFill/>
        </p:spPr>
        <p:txBody>
          <a:bodyPr wrap="square" rtlCol="0">
            <a:noAutofit/>
          </a:bodyPr>
          <a:p>
            <a:r>
              <a:rPr lang="en-US" sz="1400">
                <a:solidFill>
                  <a:schemeClr val="bg2">
                    <a:lumMod val="75000"/>
                  </a:schemeClr>
                </a:solidFill>
              </a:rPr>
              <a:t>Corporates Upskilled</a:t>
            </a:r>
            <a:endParaRPr lang="en-US" sz="1400">
              <a:solidFill>
                <a:schemeClr val="bg2">
                  <a:lumMod val="75000"/>
                </a:schemeClr>
              </a:solidFill>
            </a:endParaRPr>
          </a:p>
        </p:txBody>
      </p:sp>
      <p:sp>
        <p:nvSpPr>
          <p:cNvPr id="33" name="Text Box 32"/>
          <p:cNvSpPr txBox="1"/>
          <p:nvPr/>
        </p:nvSpPr>
        <p:spPr>
          <a:xfrm>
            <a:off x="2955925" y="9123680"/>
            <a:ext cx="3577590" cy="306705"/>
          </a:xfrm>
          <a:prstGeom prst="rect">
            <a:avLst/>
          </a:prstGeom>
          <a:noFill/>
        </p:spPr>
        <p:txBody>
          <a:bodyPr wrap="square" rtlCol="0">
            <a:spAutoFit/>
          </a:bodyPr>
          <a:p>
            <a:r>
              <a:rPr lang="en-US" sz="1400" b="1"/>
              <a:t>1,000+</a:t>
            </a:r>
            <a:endParaRPr lang="en-US" sz="1400" b="1"/>
          </a:p>
        </p:txBody>
      </p:sp>
      <p:sp>
        <p:nvSpPr>
          <p:cNvPr id="34" name="Text Box 33"/>
          <p:cNvSpPr txBox="1"/>
          <p:nvPr/>
        </p:nvSpPr>
        <p:spPr>
          <a:xfrm>
            <a:off x="2893060" y="9377045"/>
            <a:ext cx="1588770" cy="423545"/>
          </a:xfrm>
          <a:prstGeom prst="rect">
            <a:avLst/>
          </a:prstGeom>
          <a:noFill/>
        </p:spPr>
        <p:txBody>
          <a:bodyPr wrap="square" rtlCol="0">
            <a:noAutofit/>
          </a:bodyPr>
          <a:p>
            <a:r>
              <a:rPr lang="en-US" sz="1400">
                <a:solidFill>
                  <a:schemeClr val="bg2">
                    <a:lumMod val="75000"/>
                  </a:schemeClr>
                </a:solidFill>
              </a:rPr>
              <a:t>Industry-expert Instructors</a:t>
            </a:r>
            <a:endParaRPr lang="en-US" sz="1400">
              <a:solidFill>
                <a:schemeClr val="bg2">
                  <a:lumMod val="75000"/>
                </a:schemeClr>
              </a:solidFill>
            </a:endParaRPr>
          </a:p>
        </p:txBody>
      </p:sp>
      <p:sp>
        <p:nvSpPr>
          <p:cNvPr id="35" name="Text Box 34"/>
          <p:cNvSpPr txBox="1"/>
          <p:nvPr/>
        </p:nvSpPr>
        <p:spPr>
          <a:xfrm>
            <a:off x="2893060" y="10042525"/>
            <a:ext cx="1535430" cy="306705"/>
          </a:xfrm>
          <a:prstGeom prst="rect">
            <a:avLst/>
          </a:prstGeom>
          <a:noFill/>
        </p:spPr>
        <p:txBody>
          <a:bodyPr wrap="square" rtlCol="0">
            <a:spAutoFit/>
          </a:bodyPr>
          <a:p>
            <a:r>
              <a:rPr lang="en-US" sz="1400" b="1"/>
              <a:t>55%</a:t>
            </a:r>
            <a:endParaRPr lang="en-US" sz="1400" b="1"/>
          </a:p>
        </p:txBody>
      </p:sp>
      <p:sp>
        <p:nvSpPr>
          <p:cNvPr id="36" name="Text Box 35"/>
          <p:cNvSpPr txBox="1"/>
          <p:nvPr/>
        </p:nvSpPr>
        <p:spPr>
          <a:xfrm>
            <a:off x="2854960" y="10385425"/>
            <a:ext cx="2177415" cy="306705"/>
          </a:xfrm>
          <a:prstGeom prst="rect">
            <a:avLst/>
          </a:prstGeom>
          <a:noFill/>
        </p:spPr>
        <p:txBody>
          <a:bodyPr wrap="square" rtlCol="0">
            <a:spAutoFit/>
          </a:bodyPr>
          <a:p>
            <a:r>
              <a:rPr lang="en-US" sz="1400">
                <a:solidFill>
                  <a:schemeClr val="bg2">
                    <a:lumMod val="75000"/>
                  </a:schemeClr>
                </a:solidFill>
              </a:rPr>
              <a:t>Average Salary Hike</a:t>
            </a:r>
            <a:endParaRPr lang="en-US" sz="1400">
              <a:solidFill>
                <a:schemeClr val="bg2">
                  <a:lumMod val="75000"/>
                </a:schemeClr>
              </a:solidFill>
            </a:endParaRPr>
          </a:p>
        </p:txBody>
      </p:sp>
      <p:sp>
        <p:nvSpPr>
          <p:cNvPr id="38" name="Text Box 37"/>
          <p:cNvSpPr txBox="1"/>
          <p:nvPr/>
        </p:nvSpPr>
        <p:spPr>
          <a:xfrm>
            <a:off x="5261610" y="9145270"/>
            <a:ext cx="3429000" cy="306705"/>
          </a:xfrm>
          <a:prstGeom prst="rect">
            <a:avLst/>
          </a:prstGeom>
          <a:noFill/>
        </p:spPr>
        <p:txBody>
          <a:bodyPr wrap="square" rtlCol="0" anchor="t">
            <a:spAutoFit/>
          </a:bodyPr>
          <a:p>
            <a:r>
              <a:rPr lang="en-US" sz="1400" b="1"/>
              <a:t>400+</a:t>
            </a:r>
            <a:endParaRPr lang="en-US" sz="1400" b="1"/>
          </a:p>
        </p:txBody>
      </p:sp>
      <p:sp>
        <p:nvSpPr>
          <p:cNvPr id="39" name="Text Box 38"/>
          <p:cNvSpPr txBox="1"/>
          <p:nvPr/>
        </p:nvSpPr>
        <p:spPr>
          <a:xfrm>
            <a:off x="5261610" y="9404985"/>
            <a:ext cx="2293620" cy="306705"/>
          </a:xfrm>
          <a:prstGeom prst="rect">
            <a:avLst/>
          </a:prstGeom>
          <a:noFill/>
        </p:spPr>
        <p:txBody>
          <a:bodyPr wrap="square" rtlCol="0">
            <a:spAutoFit/>
          </a:bodyPr>
          <a:p>
            <a:r>
              <a:rPr lang="en-US" sz="1400">
                <a:solidFill>
                  <a:schemeClr val="bg2">
                    <a:lumMod val="75000"/>
                  </a:schemeClr>
                </a:solidFill>
              </a:rPr>
              <a:t>Hiring Partners</a:t>
            </a:r>
            <a:endParaRPr lang="en-US" sz="1400">
              <a:solidFill>
                <a:schemeClr val="bg2">
                  <a:lumMod val="75000"/>
                </a:schemeClr>
              </a:solidFill>
            </a:endParaRPr>
          </a:p>
        </p:txBody>
      </p:sp>
      <p:sp>
        <p:nvSpPr>
          <p:cNvPr id="41" name="Text Box 40"/>
          <p:cNvSpPr txBox="1"/>
          <p:nvPr/>
        </p:nvSpPr>
        <p:spPr>
          <a:xfrm>
            <a:off x="5261610" y="10060305"/>
            <a:ext cx="1943735" cy="306705"/>
          </a:xfrm>
          <a:prstGeom prst="rect">
            <a:avLst/>
          </a:prstGeom>
          <a:noFill/>
        </p:spPr>
        <p:txBody>
          <a:bodyPr wrap="square" rtlCol="0">
            <a:spAutoFit/>
          </a:bodyPr>
          <a:p>
            <a:r>
              <a:rPr lang="en-US" sz="1400" b="1"/>
              <a:t>155</a:t>
            </a:r>
            <a:r>
              <a:rPr lang="en-US" sz="1400"/>
              <a:t>+</a:t>
            </a:r>
            <a:endParaRPr lang="en-US" sz="1400"/>
          </a:p>
        </p:txBody>
      </p:sp>
      <p:sp>
        <p:nvSpPr>
          <p:cNvPr id="42" name="Text Box 41"/>
          <p:cNvSpPr txBox="1"/>
          <p:nvPr/>
        </p:nvSpPr>
        <p:spPr>
          <a:xfrm>
            <a:off x="5229225" y="10372725"/>
            <a:ext cx="2449195" cy="306705"/>
          </a:xfrm>
          <a:prstGeom prst="rect">
            <a:avLst/>
          </a:prstGeom>
          <a:noFill/>
        </p:spPr>
        <p:txBody>
          <a:bodyPr wrap="square" rtlCol="0">
            <a:spAutoFit/>
          </a:bodyPr>
          <a:p>
            <a:r>
              <a:rPr lang="en-US" sz="1400">
                <a:solidFill>
                  <a:schemeClr val="bg2">
                    <a:lumMod val="75000"/>
                  </a:schemeClr>
                </a:solidFill>
              </a:rPr>
              <a:t>Countries’ Learners</a:t>
            </a:r>
            <a:endParaRPr lang="en-US" sz="1400">
              <a:solidFill>
                <a:schemeClr val="bg2">
                  <a:lumMod val="75000"/>
                </a:schemeClr>
              </a:solidFill>
            </a:endParaRPr>
          </a:p>
        </p:txBody>
      </p:sp>
      <p:cxnSp>
        <p:nvCxnSpPr>
          <p:cNvPr id="45" name="Straight Connector 44"/>
          <p:cNvCxnSpPr/>
          <p:nvPr/>
        </p:nvCxnSpPr>
        <p:spPr>
          <a:xfrm>
            <a:off x="3175" y="11508740"/>
            <a:ext cx="6823075" cy="16510"/>
          </a:xfrm>
          <a:prstGeom prst="line">
            <a:avLst/>
          </a:prstGeom>
        </p:spPr>
        <p:style>
          <a:lnRef idx="2">
            <a:schemeClr val="accent1"/>
          </a:lnRef>
          <a:fillRef idx="0">
            <a:srgbClr val="FFFFFF"/>
          </a:fillRef>
          <a:effectRef idx="0">
            <a:srgbClr val="FFFFFF"/>
          </a:effectRef>
          <a:fontRef idx="minor">
            <a:schemeClr val="tx1"/>
          </a:fontRef>
        </p:style>
      </p:cxnSp>
      <p:sp>
        <p:nvSpPr>
          <p:cNvPr id="46" name="Text Box 45"/>
          <p:cNvSpPr txBox="1"/>
          <p:nvPr/>
        </p:nvSpPr>
        <p:spPr>
          <a:xfrm>
            <a:off x="41910" y="11647805"/>
            <a:ext cx="6764655" cy="521970"/>
          </a:xfrm>
          <a:prstGeom prst="rect">
            <a:avLst/>
          </a:prstGeom>
          <a:noFill/>
        </p:spPr>
        <p:txBody>
          <a:bodyPr wrap="square" rtlCol="0">
            <a:spAutoFit/>
          </a:bodyPr>
          <a:p>
            <a:r>
              <a:rPr lang="en-US" altLang="zh-CN" sz="1400">
                <a:solidFill>
                  <a:srgbClr val="7F7F7F"/>
                </a:solidFill>
                <a:sym typeface="+mn-ea"/>
              </a:rPr>
              <a:t>  </a:t>
            </a:r>
            <a:r>
              <a:rPr lang="en-US" altLang="zh-CN" sz="1400">
                <a:solidFill>
                  <a:srgbClr val="7F7F7F"/>
                </a:solidFill>
                <a:sym typeface="+mn-ea"/>
              </a:rPr>
              <a:t> US: +1-516-422-2003 </a:t>
            </a:r>
            <a:r>
              <a:rPr lang="en-US" altLang="zh-CN" sz="1400">
                <a:solidFill>
                  <a:srgbClr val="7F7F7F"/>
                </a:solidFill>
                <a:sym typeface="+mn-ea"/>
              </a:rPr>
              <a:t>              </a:t>
            </a:r>
            <a:r>
              <a:rPr lang="en-US" altLang="zh-CN" sz="1400">
                <a:solidFill>
                  <a:srgbClr val="7F7F7F"/>
                </a:solidFill>
                <a:sym typeface="+mn-ea"/>
              </a:rPr>
              <a:t>sales@global-teq.com</a:t>
            </a:r>
            <a:r>
              <a:rPr lang="en-US" altLang="zh-CN" sz="1400">
                <a:solidFill>
                  <a:srgbClr val="7F7F7F"/>
                </a:solidFill>
                <a:sym typeface="+mn-ea"/>
              </a:rPr>
              <a:t>                     </a:t>
            </a:r>
            <a:r>
              <a:rPr lang="en-US" altLang="zh-CN" sz="1400">
                <a:solidFill>
                  <a:srgbClr val="7F7F7F"/>
                </a:solidFill>
                <a:sym typeface="+mn-ea"/>
              </a:rPr>
              <a:t>www.global-teq.com</a:t>
            </a:r>
            <a:r>
              <a:rPr lang="en-US" altLang="zh-CN" sz="1400">
                <a:solidFill>
                  <a:srgbClr val="7F7F7F"/>
                </a:solidFill>
                <a:sym typeface="+mn-ea"/>
              </a:rPr>
              <a:t>                                                                                                                                                                                                      </a:t>
            </a:r>
            <a:endParaRPr lang="en-US" altLang="zh-CN" sz="1400">
              <a:solidFill>
                <a:srgbClr val="7F7F7F"/>
              </a:solidFill>
              <a:latin typeface="Calibri" panose="020F0502020204030204" charset="0"/>
            </a:endParaRPr>
          </a:p>
          <a:p>
            <a:endParaRPr lang="en-US" sz="1400"/>
          </a:p>
        </p:txBody>
      </p:sp>
      <p:pic>
        <p:nvPicPr>
          <p:cNvPr id="2067" name="Picture 39" descr="mentioring session[1]"/>
          <p:cNvPicPr>
            <a:picLocks noChangeAspect="1"/>
          </p:cNvPicPr>
          <p:nvPr>
            <p:custDataLst>
              <p:tags r:id="rId8"/>
            </p:custDataLst>
          </p:nvPr>
        </p:nvPicPr>
        <p:blipFill>
          <a:blip r:embed="rId9"/>
          <a:stretch>
            <a:fillRect/>
          </a:stretch>
        </p:blipFill>
        <p:spPr>
          <a:xfrm>
            <a:off x="403860" y="9221470"/>
            <a:ext cx="559435" cy="466725"/>
          </a:xfrm>
          <a:prstGeom prst="rect">
            <a:avLst/>
          </a:prstGeom>
          <a:noFill/>
          <a:ln w="9525">
            <a:noFill/>
          </a:ln>
        </p:spPr>
      </p:pic>
      <p:pic>
        <p:nvPicPr>
          <p:cNvPr id="47" name="Picture 46" descr="instructor led[1]"/>
          <p:cNvPicPr>
            <a:picLocks noChangeAspect="1"/>
          </p:cNvPicPr>
          <p:nvPr/>
        </p:nvPicPr>
        <p:blipFill>
          <a:blip r:embed="rId10"/>
          <a:stretch>
            <a:fillRect/>
          </a:stretch>
        </p:blipFill>
        <p:spPr>
          <a:xfrm>
            <a:off x="2294255" y="9256395"/>
            <a:ext cx="661670" cy="551815"/>
          </a:xfrm>
          <a:prstGeom prst="rect">
            <a:avLst/>
          </a:prstGeom>
        </p:spPr>
      </p:pic>
      <p:cxnSp>
        <p:nvCxnSpPr>
          <p:cNvPr id="49" name="Straight Connector 48"/>
          <p:cNvCxnSpPr/>
          <p:nvPr/>
        </p:nvCxnSpPr>
        <p:spPr>
          <a:xfrm>
            <a:off x="48260" y="8856980"/>
            <a:ext cx="6695440" cy="0"/>
          </a:xfrm>
          <a:prstGeom prst="line">
            <a:avLst/>
          </a:prstGeom>
        </p:spPr>
        <p:style>
          <a:lnRef idx="2">
            <a:schemeClr val="accent1"/>
          </a:lnRef>
          <a:fillRef idx="0">
            <a:srgbClr val="FFFFFF"/>
          </a:fillRef>
          <a:effectRef idx="0">
            <a:srgbClr val="FFFFFF"/>
          </a:effectRef>
          <a:fontRef idx="minor">
            <a:schemeClr val="tx1"/>
          </a:fontRef>
        </p:style>
      </p:cxnSp>
      <p:pic>
        <p:nvPicPr>
          <p:cNvPr id="6" name="Picture 5" descr="avg salary hike[1]"/>
          <p:cNvPicPr>
            <a:picLocks noChangeAspect="1"/>
          </p:cNvPicPr>
          <p:nvPr/>
        </p:nvPicPr>
        <p:blipFill>
          <a:blip r:embed="rId11"/>
          <a:stretch>
            <a:fillRect/>
          </a:stretch>
        </p:blipFill>
        <p:spPr>
          <a:xfrm>
            <a:off x="2312670" y="10195560"/>
            <a:ext cx="580390" cy="483870"/>
          </a:xfrm>
          <a:prstGeom prst="rect">
            <a:avLst/>
          </a:prstGeom>
        </p:spPr>
      </p:pic>
      <p:pic>
        <p:nvPicPr>
          <p:cNvPr id="9" name="Picture 8"/>
          <p:cNvPicPr>
            <a:picLocks noChangeAspect="1"/>
          </p:cNvPicPr>
          <p:nvPr/>
        </p:nvPicPr>
        <p:blipFill>
          <a:blip r:embed="rId12"/>
          <a:stretch>
            <a:fillRect/>
          </a:stretch>
        </p:blipFill>
        <p:spPr>
          <a:xfrm>
            <a:off x="382270" y="10207625"/>
            <a:ext cx="581025" cy="484505"/>
          </a:xfrm>
          <a:prstGeom prst="rect">
            <a:avLst/>
          </a:prstGeom>
        </p:spPr>
      </p:pic>
      <p:pic>
        <p:nvPicPr>
          <p:cNvPr id="12" name="Picture 11" descr="hiring partners[1]"/>
          <p:cNvPicPr>
            <a:picLocks noChangeAspect="1"/>
          </p:cNvPicPr>
          <p:nvPr/>
        </p:nvPicPr>
        <p:blipFill>
          <a:blip r:embed="rId13"/>
          <a:stretch>
            <a:fillRect/>
          </a:stretch>
        </p:blipFill>
        <p:spPr>
          <a:xfrm>
            <a:off x="4592320" y="9262745"/>
            <a:ext cx="538480" cy="448945"/>
          </a:xfrm>
          <a:prstGeom prst="rect">
            <a:avLst/>
          </a:prstGeom>
        </p:spPr>
      </p:pic>
      <p:pic>
        <p:nvPicPr>
          <p:cNvPr id="15" name="Picture 14"/>
          <p:cNvPicPr>
            <a:picLocks noChangeAspect="1"/>
          </p:cNvPicPr>
          <p:nvPr/>
        </p:nvPicPr>
        <p:blipFill>
          <a:blip r:embed="rId14"/>
          <a:stretch>
            <a:fillRect/>
          </a:stretch>
        </p:blipFill>
        <p:spPr>
          <a:xfrm>
            <a:off x="4592320" y="10160635"/>
            <a:ext cx="636905" cy="5314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descr="close-up-man-robotic-process-automation-concept"/>
          <p:cNvPicPr>
            <a:picLocks noChangeAspect="1"/>
          </p:cNvPicPr>
          <p:nvPr/>
        </p:nvPicPr>
        <p:blipFill>
          <a:blip r:embed="rId1"/>
          <a:stretch>
            <a:fillRect/>
          </a:stretch>
        </p:blipFill>
        <p:spPr>
          <a:xfrm>
            <a:off x="0" y="0"/>
            <a:ext cx="6858000" cy="3213100"/>
          </a:xfrm>
          <a:prstGeom prst="rect">
            <a:avLst/>
          </a:prstGeom>
        </p:spPr>
      </p:pic>
      <p:sp>
        <p:nvSpPr>
          <p:cNvPr id="3" name="Text Box 2"/>
          <p:cNvSpPr txBox="1"/>
          <p:nvPr/>
        </p:nvSpPr>
        <p:spPr>
          <a:xfrm>
            <a:off x="4476750" y="906145"/>
            <a:ext cx="2200275" cy="460375"/>
          </a:xfrm>
          <a:prstGeom prst="rect">
            <a:avLst/>
          </a:prstGeom>
          <a:noFill/>
        </p:spPr>
        <p:txBody>
          <a:bodyPr wrap="square" rtlCol="0">
            <a:spAutoFit/>
          </a:bodyPr>
          <a:p>
            <a:r>
              <a:rPr lang="en-US" sz="2400" b="1">
                <a:solidFill>
                  <a:schemeClr val="bg1"/>
                </a:solidFill>
              </a:rPr>
              <a:t>About</a:t>
            </a:r>
            <a:r>
              <a:rPr lang="en-US" sz="2400" b="1"/>
              <a:t> </a:t>
            </a:r>
            <a:r>
              <a:rPr lang="en-US" sz="2400" b="1">
                <a:solidFill>
                  <a:schemeClr val="accent2"/>
                </a:solidFill>
              </a:rPr>
              <a:t>Program</a:t>
            </a:r>
            <a:endParaRPr lang="en-US" sz="2400" b="1">
              <a:solidFill>
                <a:schemeClr val="accent2"/>
              </a:solidFill>
            </a:endParaRPr>
          </a:p>
        </p:txBody>
      </p:sp>
      <p:sp>
        <p:nvSpPr>
          <p:cNvPr id="4" name="Text Box 3"/>
          <p:cNvSpPr txBox="1"/>
          <p:nvPr/>
        </p:nvSpPr>
        <p:spPr>
          <a:xfrm>
            <a:off x="4476750" y="1344295"/>
            <a:ext cx="2162175" cy="1383665"/>
          </a:xfrm>
          <a:prstGeom prst="rect">
            <a:avLst/>
          </a:prstGeom>
          <a:noFill/>
        </p:spPr>
        <p:txBody>
          <a:bodyPr wrap="square" rtlCol="0">
            <a:spAutoFit/>
          </a:bodyPr>
          <a:p>
            <a:r>
              <a:rPr lang="en-US" sz="1400">
                <a:solidFill>
                  <a:schemeClr val="bg1"/>
                </a:solidFill>
              </a:rPr>
              <a:t>Global Teq Certification in Data Engineering provides comprehensive training in SQL, ADLS and ETL Azure through real-world projects.</a:t>
            </a:r>
            <a:endParaRPr lang="en-US" sz="1400">
              <a:solidFill>
                <a:schemeClr val="bg1"/>
              </a:solidFill>
            </a:endParaRPr>
          </a:p>
        </p:txBody>
      </p:sp>
      <p:graphicFrame>
        <p:nvGraphicFramePr>
          <p:cNvPr id="6" name="Table 5"/>
          <p:cNvGraphicFramePr/>
          <p:nvPr>
            <p:custDataLst>
              <p:tags r:id="rId2"/>
            </p:custDataLst>
          </p:nvPr>
        </p:nvGraphicFramePr>
        <p:xfrm>
          <a:off x="177800" y="2940050"/>
          <a:ext cx="6515100" cy="476250"/>
        </p:xfrm>
        <a:graphic>
          <a:graphicData uri="http://schemas.openxmlformats.org/drawingml/2006/table">
            <a:tbl>
              <a:tblPr firstRow="1" bandRow="1">
                <a:tableStyleId>{5940675A-B579-460E-94D1-54222C63F5DA}</a:tableStyleId>
              </a:tblPr>
              <a:tblGrid>
                <a:gridCol w="6515100"/>
              </a:tblGrid>
              <a:tr h="476250">
                <a:tc>
                  <a:txBody>
                    <a:bodyPr/>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sp>
        <p:nvSpPr>
          <p:cNvPr id="7" name="Text Box 6"/>
          <p:cNvSpPr txBox="1"/>
          <p:nvPr/>
        </p:nvSpPr>
        <p:spPr>
          <a:xfrm>
            <a:off x="504825" y="2940050"/>
            <a:ext cx="2619375" cy="460375"/>
          </a:xfrm>
          <a:prstGeom prst="rect">
            <a:avLst/>
          </a:prstGeom>
          <a:noFill/>
        </p:spPr>
        <p:txBody>
          <a:bodyPr wrap="square" rtlCol="0">
            <a:spAutoFit/>
          </a:bodyPr>
          <a:p>
            <a:r>
              <a:rPr lang="en-US" sz="1200" b="1"/>
              <a:t>Learning Format</a:t>
            </a:r>
            <a:endParaRPr lang="en-US" sz="1200" b="1"/>
          </a:p>
          <a:p>
            <a:r>
              <a:rPr lang="en-US" sz="1200">
                <a:solidFill>
                  <a:schemeClr val="tx2">
                    <a:lumMod val="40000"/>
                    <a:lumOff val="60000"/>
                  </a:schemeClr>
                </a:solidFill>
              </a:rPr>
              <a:t>Online Boot Camp</a:t>
            </a:r>
            <a:endParaRPr lang="en-US" sz="1200">
              <a:solidFill>
                <a:schemeClr val="tx2">
                  <a:lumMod val="40000"/>
                  <a:lumOff val="60000"/>
                </a:schemeClr>
              </a:solidFill>
            </a:endParaRPr>
          </a:p>
        </p:txBody>
      </p:sp>
      <p:sp>
        <p:nvSpPr>
          <p:cNvPr id="8" name="Text Box 7"/>
          <p:cNvSpPr txBox="1"/>
          <p:nvPr/>
        </p:nvSpPr>
        <p:spPr>
          <a:xfrm>
            <a:off x="2416175" y="2940050"/>
            <a:ext cx="2247900" cy="460375"/>
          </a:xfrm>
          <a:prstGeom prst="rect">
            <a:avLst/>
          </a:prstGeom>
          <a:noFill/>
        </p:spPr>
        <p:txBody>
          <a:bodyPr wrap="square" rtlCol="0">
            <a:spAutoFit/>
          </a:bodyPr>
          <a:p>
            <a:r>
              <a:rPr lang="en-US" sz="1200" b="1"/>
              <a:t>7 Months</a:t>
            </a:r>
            <a:endParaRPr lang="en-US" sz="1200"/>
          </a:p>
          <a:p>
            <a:r>
              <a:rPr lang="en-US" sz="1200">
                <a:solidFill>
                  <a:schemeClr val="tx2">
                    <a:lumMod val="40000"/>
                    <a:lumOff val="60000"/>
                  </a:schemeClr>
                </a:solidFill>
              </a:rPr>
              <a:t>Live Classes</a:t>
            </a:r>
            <a:endParaRPr lang="en-US" sz="1200">
              <a:solidFill>
                <a:schemeClr val="tx2">
                  <a:lumMod val="40000"/>
                  <a:lumOff val="60000"/>
                </a:schemeClr>
              </a:solidFill>
            </a:endParaRPr>
          </a:p>
        </p:txBody>
      </p:sp>
      <p:sp>
        <p:nvSpPr>
          <p:cNvPr id="9" name="Text Box 8"/>
          <p:cNvSpPr txBox="1"/>
          <p:nvPr/>
        </p:nvSpPr>
        <p:spPr>
          <a:xfrm>
            <a:off x="3886200" y="2955925"/>
            <a:ext cx="2581275" cy="460375"/>
          </a:xfrm>
          <a:prstGeom prst="rect">
            <a:avLst/>
          </a:prstGeom>
          <a:noFill/>
        </p:spPr>
        <p:txBody>
          <a:bodyPr wrap="square" rtlCol="0">
            <a:spAutoFit/>
          </a:bodyPr>
          <a:p>
            <a:r>
              <a:rPr lang="en-US" sz="1200" b="1"/>
              <a:t>Career Services</a:t>
            </a:r>
            <a:endParaRPr lang="en-US" sz="1200" b="1"/>
          </a:p>
          <a:p>
            <a:r>
              <a:rPr lang="en-US" sz="1200">
                <a:solidFill>
                  <a:schemeClr val="tx2">
                    <a:lumMod val="40000"/>
                    <a:lumOff val="60000"/>
                  </a:schemeClr>
                </a:solidFill>
              </a:rPr>
              <a:t>by Global Teq</a:t>
            </a:r>
            <a:endParaRPr lang="en-US" sz="1200">
              <a:solidFill>
                <a:schemeClr val="tx2">
                  <a:lumMod val="40000"/>
                  <a:lumOff val="60000"/>
                </a:schemeClr>
              </a:solidFill>
            </a:endParaRPr>
          </a:p>
        </p:txBody>
      </p:sp>
      <p:sp>
        <p:nvSpPr>
          <p:cNvPr id="10" name="Text Box 9"/>
          <p:cNvSpPr txBox="1"/>
          <p:nvPr/>
        </p:nvSpPr>
        <p:spPr>
          <a:xfrm>
            <a:off x="5619750" y="2955925"/>
            <a:ext cx="3771900" cy="460375"/>
          </a:xfrm>
          <a:prstGeom prst="rect">
            <a:avLst/>
          </a:prstGeom>
          <a:noFill/>
        </p:spPr>
        <p:txBody>
          <a:bodyPr wrap="square" rtlCol="0">
            <a:spAutoFit/>
          </a:bodyPr>
          <a:p>
            <a:r>
              <a:rPr lang="en-US" sz="1200" b="1"/>
              <a:t>Global Teq</a:t>
            </a:r>
            <a:endParaRPr lang="en-US" sz="1200" b="1"/>
          </a:p>
          <a:p>
            <a:r>
              <a:rPr lang="en-US" sz="1200">
                <a:solidFill>
                  <a:schemeClr val="tx2">
                    <a:lumMod val="40000"/>
                    <a:lumOff val="60000"/>
                  </a:schemeClr>
                </a:solidFill>
              </a:rPr>
              <a:t>Certification</a:t>
            </a:r>
            <a:endParaRPr lang="en-US" sz="1200">
              <a:solidFill>
                <a:schemeClr val="tx2">
                  <a:lumMod val="40000"/>
                  <a:lumOff val="60000"/>
                </a:schemeClr>
              </a:solidFill>
            </a:endParaRPr>
          </a:p>
        </p:txBody>
      </p:sp>
      <p:sp>
        <p:nvSpPr>
          <p:cNvPr id="11" name="Text Box 10"/>
          <p:cNvSpPr txBox="1"/>
          <p:nvPr/>
        </p:nvSpPr>
        <p:spPr>
          <a:xfrm>
            <a:off x="342900" y="3667760"/>
            <a:ext cx="2590800" cy="398780"/>
          </a:xfrm>
          <a:prstGeom prst="rect">
            <a:avLst/>
          </a:prstGeom>
          <a:noFill/>
          <a:ln>
            <a:noFill/>
          </a:ln>
        </p:spPr>
        <p:txBody>
          <a:bodyPr wrap="square" rtlCol="0">
            <a:spAutoFit/>
          </a:bodyPr>
          <a:p>
            <a:r>
              <a:rPr lang="en-US" sz="2000" b="1"/>
              <a:t>Key</a:t>
            </a:r>
            <a:r>
              <a:rPr lang="en-US" sz="2000"/>
              <a:t> </a:t>
            </a:r>
            <a:r>
              <a:rPr lang="en-US" sz="2000" b="1">
                <a:solidFill>
                  <a:schemeClr val="accent6"/>
                </a:solidFill>
              </a:rPr>
              <a:t>Highlights</a:t>
            </a:r>
            <a:endParaRPr lang="en-US" sz="2000" b="1">
              <a:solidFill>
                <a:schemeClr val="accent6"/>
              </a:solidFill>
            </a:endParaRPr>
          </a:p>
        </p:txBody>
      </p:sp>
      <p:sp>
        <p:nvSpPr>
          <p:cNvPr id="12" name="Text Box 11"/>
          <p:cNvSpPr txBox="1"/>
          <p:nvPr/>
        </p:nvSpPr>
        <p:spPr>
          <a:xfrm>
            <a:off x="208915" y="4066540"/>
            <a:ext cx="3362325" cy="2306955"/>
          </a:xfrm>
          <a:prstGeom prst="rect">
            <a:avLst/>
          </a:prstGeom>
          <a:noFill/>
        </p:spPr>
        <p:txBody>
          <a:bodyPr wrap="square" rtlCol="0">
            <a:spAutoFit/>
          </a:bodyPr>
          <a:p>
            <a:pPr marL="171450" indent="-171450">
              <a:buFont typeface="Wingdings" panose="05000000000000000000" charset="0"/>
              <a:buChar char="ü"/>
            </a:pPr>
            <a:r>
              <a:rPr lang="en-US" sz="1200"/>
              <a:t>7 Months of Live Sessions by Industry Experts</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200 Hrs of Self paced Videos</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24*7 Support</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Integrated with Global Teq</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Flexible Schedule</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Soft Skills Essential Training </a:t>
            </a:r>
            <a:endParaRPr lang="en-US" sz="1200"/>
          </a:p>
          <a:p>
            <a:pPr>
              <a:buFont typeface="Arial" panose="020B0604020202020204" pitchFamily="34" charset="0"/>
            </a:pPr>
            <a:endParaRPr lang="en-US" sz="1200"/>
          </a:p>
        </p:txBody>
      </p:sp>
      <p:sp>
        <p:nvSpPr>
          <p:cNvPr id="13" name="Text Box 12"/>
          <p:cNvSpPr txBox="1"/>
          <p:nvPr/>
        </p:nvSpPr>
        <p:spPr>
          <a:xfrm>
            <a:off x="3724275" y="4092575"/>
            <a:ext cx="2743835" cy="2306955"/>
          </a:xfrm>
          <a:prstGeom prst="rect">
            <a:avLst/>
          </a:prstGeom>
          <a:noFill/>
        </p:spPr>
        <p:txBody>
          <a:bodyPr wrap="square" rtlCol="0">
            <a:spAutoFit/>
          </a:bodyPr>
          <a:p>
            <a:pPr marL="171450" indent="-171450">
              <a:buFont typeface="Wingdings" panose="05000000000000000000" charset="0"/>
              <a:buChar char="ü"/>
            </a:pPr>
            <a:r>
              <a:rPr lang="en-US" sz="1200"/>
              <a:t>Career Guidance</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One on-One with Industry Mentors</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50+ Industry Projects &amp; Case Studies</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E-learning Videos from faculty</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Lifetime Free Upgrade</a:t>
            </a:r>
            <a:endParaRPr lang="en-US" sz="1200"/>
          </a:p>
          <a:p>
            <a:pPr marL="171450" indent="-171450">
              <a:buFont typeface="Wingdings" panose="05000000000000000000" charset="0"/>
              <a:buChar char="ü"/>
            </a:pPr>
            <a:endParaRPr lang="en-US" sz="1200"/>
          </a:p>
          <a:p>
            <a:pPr marL="171450" indent="-171450">
              <a:buFont typeface="Wingdings" panose="05000000000000000000" charset="0"/>
              <a:buChar char="ü"/>
            </a:pPr>
            <a:r>
              <a:rPr lang="en-US" sz="1200"/>
              <a:t>Dedicated Learning Management Team</a:t>
            </a:r>
            <a:endParaRPr lang="en-US" sz="1200"/>
          </a:p>
        </p:txBody>
      </p:sp>
      <p:cxnSp>
        <p:nvCxnSpPr>
          <p:cNvPr id="14" name="Straight Connector 13"/>
          <p:cNvCxnSpPr/>
          <p:nvPr/>
        </p:nvCxnSpPr>
        <p:spPr>
          <a:xfrm>
            <a:off x="3562350" y="4201795"/>
            <a:ext cx="8890" cy="2131060"/>
          </a:xfrm>
          <a:prstGeom prst="line">
            <a:avLst/>
          </a:prstGeom>
          <a:ln>
            <a:solidFill>
              <a:schemeClr val="bg1">
                <a:lumMod val="85000"/>
              </a:schemeClr>
            </a:solidFill>
          </a:ln>
        </p:spPr>
        <p:style>
          <a:lnRef idx="2">
            <a:schemeClr val="accent1"/>
          </a:lnRef>
          <a:fillRef idx="0">
            <a:srgbClr val="FFFFFF"/>
          </a:fillRef>
          <a:effectRef idx="0">
            <a:srgbClr val="FFFFFF"/>
          </a:effectRef>
          <a:fontRef idx="minor">
            <a:schemeClr val="tx1"/>
          </a:fontRef>
        </p:style>
      </p:cxnSp>
      <p:sp>
        <p:nvSpPr>
          <p:cNvPr id="15" name="Text Box 14"/>
          <p:cNvSpPr txBox="1"/>
          <p:nvPr/>
        </p:nvSpPr>
        <p:spPr>
          <a:xfrm>
            <a:off x="361950" y="6740525"/>
            <a:ext cx="3208655" cy="398780"/>
          </a:xfrm>
          <a:prstGeom prst="rect">
            <a:avLst/>
          </a:prstGeom>
          <a:noFill/>
        </p:spPr>
        <p:txBody>
          <a:bodyPr wrap="square" rtlCol="0">
            <a:spAutoFit/>
          </a:bodyPr>
          <a:p>
            <a:r>
              <a:rPr lang="en-US" sz="2000" b="1"/>
              <a:t>Program </a:t>
            </a:r>
            <a:r>
              <a:rPr lang="en-US" sz="2000" b="1">
                <a:solidFill>
                  <a:schemeClr val="accent6"/>
                </a:solidFill>
              </a:rPr>
              <a:t>Pedagogy</a:t>
            </a:r>
            <a:endParaRPr lang="en-US" sz="2000" b="1">
              <a:solidFill>
                <a:schemeClr val="accent6"/>
              </a:solidFill>
            </a:endParaRPr>
          </a:p>
        </p:txBody>
      </p:sp>
      <p:sp>
        <p:nvSpPr>
          <p:cNvPr id="16" name="Text Box 15"/>
          <p:cNvSpPr txBox="1"/>
          <p:nvPr/>
        </p:nvSpPr>
        <p:spPr>
          <a:xfrm>
            <a:off x="980440" y="7279005"/>
            <a:ext cx="2047875" cy="645160"/>
          </a:xfrm>
          <a:prstGeom prst="rect">
            <a:avLst/>
          </a:prstGeom>
          <a:noFill/>
        </p:spPr>
        <p:txBody>
          <a:bodyPr wrap="square" rtlCol="0">
            <a:spAutoFit/>
          </a:bodyPr>
          <a:p>
            <a:r>
              <a:rPr lang="en-US" sz="1200" b="1"/>
              <a:t>Instructor-led Training</a:t>
            </a:r>
            <a:endParaRPr lang="en-US" sz="1200" b="1"/>
          </a:p>
          <a:p>
            <a:r>
              <a:rPr lang="en-US" sz="1200"/>
              <a:t>Get trained by top industry experts</a:t>
            </a:r>
            <a:endParaRPr lang="en-US" sz="1200"/>
          </a:p>
        </p:txBody>
      </p:sp>
      <p:sp>
        <p:nvSpPr>
          <p:cNvPr id="17" name="Text Box 16"/>
          <p:cNvSpPr txBox="1"/>
          <p:nvPr/>
        </p:nvSpPr>
        <p:spPr>
          <a:xfrm>
            <a:off x="980440" y="8155940"/>
            <a:ext cx="2237105" cy="829945"/>
          </a:xfrm>
          <a:prstGeom prst="rect">
            <a:avLst/>
          </a:prstGeom>
          <a:noFill/>
        </p:spPr>
        <p:txBody>
          <a:bodyPr wrap="square" rtlCol="0">
            <a:spAutoFit/>
          </a:bodyPr>
          <a:p>
            <a:r>
              <a:rPr lang="en-US" sz="1200" b="1"/>
              <a:t>Dedicated Learning Management Team</a:t>
            </a:r>
            <a:endParaRPr lang="en-US" sz="1200" b="1"/>
          </a:p>
          <a:p>
            <a:r>
              <a:rPr lang="en-US" sz="1200"/>
              <a:t>To help you with your learning needs</a:t>
            </a:r>
            <a:endParaRPr lang="en-US" sz="1200"/>
          </a:p>
        </p:txBody>
      </p:sp>
      <p:sp>
        <p:nvSpPr>
          <p:cNvPr id="18" name="Text Box 17"/>
          <p:cNvSpPr txBox="1"/>
          <p:nvPr/>
        </p:nvSpPr>
        <p:spPr>
          <a:xfrm>
            <a:off x="980440" y="9042400"/>
            <a:ext cx="2362835" cy="645160"/>
          </a:xfrm>
          <a:prstGeom prst="rect">
            <a:avLst/>
          </a:prstGeom>
          <a:noFill/>
        </p:spPr>
        <p:txBody>
          <a:bodyPr wrap="square" rtlCol="0">
            <a:spAutoFit/>
          </a:bodyPr>
          <a:p>
            <a:r>
              <a:rPr lang="en-US" sz="1200" b="1"/>
              <a:t>Self-paced videos</a:t>
            </a:r>
            <a:endParaRPr lang="en-US" sz="1200" b="1"/>
          </a:p>
          <a:p>
            <a:r>
              <a:rPr lang="en-US" sz="1200"/>
              <a:t>Learn at your own pace with world-class content</a:t>
            </a:r>
            <a:endParaRPr lang="en-US" sz="1200"/>
          </a:p>
        </p:txBody>
      </p:sp>
      <p:sp>
        <p:nvSpPr>
          <p:cNvPr id="19" name="Text Box 18"/>
          <p:cNvSpPr txBox="1"/>
          <p:nvPr/>
        </p:nvSpPr>
        <p:spPr>
          <a:xfrm>
            <a:off x="980440" y="9860280"/>
            <a:ext cx="2362200" cy="647700"/>
          </a:xfrm>
          <a:prstGeom prst="rect">
            <a:avLst/>
          </a:prstGeom>
          <a:noFill/>
        </p:spPr>
        <p:txBody>
          <a:bodyPr wrap="square" rtlCol="0">
            <a:noAutofit/>
          </a:bodyPr>
          <a:p>
            <a:r>
              <a:rPr lang="en-US" sz="1200" b="1"/>
              <a:t>Projects and Exercises</a:t>
            </a:r>
            <a:endParaRPr lang="en-US" sz="1200" b="1"/>
          </a:p>
          <a:p>
            <a:r>
              <a:rPr lang="en-US" sz="1200"/>
              <a:t>Get real-world experience of projects</a:t>
            </a:r>
            <a:endParaRPr lang="en-US" sz="1200"/>
          </a:p>
        </p:txBody>
      </p:sp>
      <p:sp>
        <p:nvSpPr>
          <p:cNvPr id="20" name="Text Box 19"/>
          <p:cNvSpPr txBox="1"/>
          <p:nvPr/>
        </p:nvSpPr>
        <p:spPr>
          <a:xfrm>
            <a:off x="3992245" y="7279005"/>
            <a:ext cx="2311400" cy="645160"/>
          </a:xfrm>
          <a:prstGeom prst="rect">
            <a:avLst/>
          </a:prstGeom>
          <a:noFill/>
        </p:spPr>
        <p:txBody>
          <a:bodyPr wrap="square" rtlCol="0">
            <a:spAutoFit/>
          </a:bodyPr>
          <a:p>
            <a:r>
              <a:rPr lang="en-US" sz="1200" b="1"/>
              <a:t>Hackathons</a:t>
            </a:r>
            <a:endParaRPr lang="en-US" sz="1200"/>
          </a:p>
          <a:p>
            <a:r>
              <a:rPr lang="en-US" sz="1200"/>
              <a:t>Get a sense of how real projects are built</a:t>
            </a:r>
            <a:endParaRPr lang="en-US" sz="1200"/>
          </a:p>
        </p:txBody>
      </p:sp>
      <p:sp>
        <p:nvSpPr>
          <p:cNvPr id="21" name="Text Box 20"/>
          <p:cNvSpPr txBox="1"/>
          <p:nvPr/>
        </p:nvSpPr>
        <p:spPr>
          <a:xfrm>
            <a:off x="3992880" y="8157210"/>
            <a:ext cx="2310765" cy="829945"/>
          </a:xfrm>
          <a:prstGeom prst="rect">
            <a:avLst/>
          </a:prstGeom>
          <a:noFill/>
        </p:spPr>
        <p:txBody>
          <a:bodyPr wrap="square" rtlCol="0">
            <a:spAutoFit/>
          </a:bodyPr>
          <a:p>
            <a:r>
              <a:rPr lang="en-US" sz="1200" b="1"/>
              <a:t>Peer Networking and Group Learning</a:t>
            </a:r>
            <a:endParaRPr lang="en-US" sz="1200" b="1"/>
          </a:p>
          <a:p>
            <a:r>
              <a:rPr lang="en-US" sz="1200"/>
              <a:t>Improve your professional network and learn from peers</a:t>
            </a:r>
            <a:endParaRPr lang="en-US" sz="1200"/>
          </a:p>
        </p:txBody>
      </p:sp>
      <p:sp>
        <p:nvSpPr>
          <p:cNvPr id="22" name="Text Box 21"/>
          <p:cNvSpPr txBox="1"/>
          <p:nvPr/>
        </p:nvSpPr>
        <p:spPr>
          <a:xfrm>
            <a:off x="3992880" y="9035415"/>
            <a:ext cx="2435225" cy="645160"/>
          </a:xfrm>
          <a:prstGeom prst="rect">
            <a:avLst/>
          </a:prstGeom>
          <a:noFill/>
        </p:spPr>
        <p:txBody>
          <a:bodyPr wrap="square" rtlCol="0">
            <a:spAutoFit/>
          </a:bodyPr>
          <a:p>
            <a:r>
              <a:rPr lang="en-US" sz="1200" b="1"/>
              <a:t>Gamified Learning</a:t>
            </a:r>
            <a:endParaRPr lang="en-US" sz="1200"/>
          </a:p>
          <a:p>
            <a:r>
              <a:rPr lang="en-US" sz="1200"/>
              <a:t>Get involved in group activities to solve real-worls problems</a:t>
            </a:r>
            <a:endParaRPr lang="en-US" sz="1200"/>
          </a:p>
        </p:txBody>
      </p:sp>
      <p:sp>
        <p:nvSpPr>
          <p:cNvPr id="23" name="Text Box 22"/>
          <p:cNvSpPr txBox="1"/>
          <p:nvPr/>
        </p:nvSpPr>
        <p:spPr>
          <a:xfrm>
            <a:off x="3992245" y="9831705"/>
            <a:ext cx="2529840" cy="645160"/>
          </a:xfrm>
          <a:prstGeom prst="rect">
            <a:avLst/>
          </a:prstGeom>
          <a:noFill/>
        </p:spPr>
        <p:txBody>
          <a:bodyPr wrap="square" rtlCol="0">
            <a:spAutoFit/>
          </a:bodyPr>
          <a:p>
            <a:r>
              <a:rPr lang="en-US" sz="1200" b="1"/>
              <a:t>1:1 Personalized Learning</a:t>
            </a:r>
            <a:endParaRPr lang="en-US" sz="1200"/>
          </a:p>
          <a:p>
            <a:r>
              <a:rPr lang="en-US" sz="1200"/>
              <a:t>Hands-on exercises, project work, quizzes, and capstone projects</a:t>
            </a:r>
            <a:endParaRPr lang="en-US" sz="1200"/>
          </a:p>
        </p:txBody>
      </p:sp>
      <p:cxnSp>
        <p:nvCxnSpPr>
          <p:cNvPr id="24" name="Straight Connector 23"/>
          <p:cNvCxnSpPr/>
          <p:nvPr/>
        </p:nvCxnSpPr>
        <p:spPr>
          <a:xfrm>
            <a:off x="-12065" y="11612245"/>
            <a:ext cx="6870065" cy="0"/>
          </a:xfrm>
          <a:prstGeom prst="line">
            <a:avLst/>
          </a:prstGeom>
        </p:spPr>
        <p:style>
          <a:lnRef idx="2">
            <a:schemeClr val="accent1"/>
          </a:lnRef>
          <a:fillRef idx="0">
            <a:srgbClr val="FFFFFF"/>
          </a:fillRef>
          <a:effectRef idx="0">
            <a:srgbClr val="FFFFFF"/>
          </a:effectRef>
          <a:fontRef idx="minor">
            <a:schemeClr val="tx1"/>
          </a:fontRef>
        </p:style>
      </p:cxnSp>
      <p:sp>
        <p:nvSpPr>
          <p:cNvPr id="25" name="Text Box 24"/>
          <p:cNvSpPr txBox="1"/>
          <p:nvPr/>
        </p:nvSpPr>
        <p:spPr>
          <a:xfrm>
            <a:off x="133350" y="11612245"/>
            <a:ext cx="6725285" cy="306705"/>
          </a:xfrm>
          <a:prstGeom prst="rect">
            <a:avLst/>
          </a:prstGeom>
          <a:noFill/>
        </p:spPr>
        <p:txBody>
          <a:bodyPr wrap="square" rtlCol="0" anchor="t">
            <a:spAutoFit/>
          </a:bodyPr>
          <a:p>
            <a:r>
              <a:rPr lang="en-US" altLang="zh-CN" sz="1400">
                <a:solidFill>
                  <a:srgbClr val="7F7F7F"/>
                </a:solidFill>
                <a:sym typeface="+mn-ea"/>
              </a:rPr>
              <a:t>   </a:t>
            </a:r>
            <a:r>
              <a:rPr lang="en-US" altLang="zh-CN" sz="1200">
                <a:solidFill>
                  <a:srgbClr val="7F7F7F"/>
                </a:solidFill>
                <a:sym typeface="+mn-ea"/>
              </a:rPr>
              <a:t>US: +1-516-422-2003               sales@global-teq.com                     www.global-teq.com   </a:t>
            </a:r>
            <a:r>
              <a:rPr lang="en-US" altLang="zh-CN" sz="1400">
                <a:solidFill>
                  <a:srgbClr val="7F7F7F"/>
                </a:solidFill>
                <a:sym typeface="+mn-ea"/>
              </a:rPr>
              <a:t>                                                                                                                                                                                                   </a:t>
            </a:r>
            <a:endParaRPr lang="en-US" altLang="zh-CN" sz="1400">
              <a:solidFill>
                <a:srgbClr val="7F7F7F"/>
              </a:solidFill>
              <a:sym typeface="+mn-ea"/>
            </a:endParaRPr>
          </a:p>
        </p:txBody>
      </p:sp>
      <p:pic>
        <p:nvPicPr>
          <p:cNvPr id="5" name="Picture 4" descr="dedicated learning management team[2]"/>
          <p:cNvPicPr>
            <a:picLocks noChangeAspect="1"/>
          </p:cNvPicPr>
          <p:nvPr/>
        </p:nvPicPr>
        <p:blipFill>
          <a:blip r:embed="rId3"/>
          <a:stretch>
            <a:fillRect/>
          </a:stretch>
        </p:blipFill>
        <p:spPr>
          <a:xfrm>
            <a:off x="361950" y="8260080"/>
            <a:ext cx="495935" cy="414020"/>
          </a:xfrm>
          <a:prstGeom prst="rect">
            <a:avLst/>
          </a:prstGeom>
        </p:spPr>
      </p:pic>
      <p:pic>
        <p:nvPicPr>
          <p:cNvPr id="26" name="Picture 25" descr="hackthons[1]"/>
          <p:cNvPicPr>
            <a:picLocks noChangeAspect="1"/>
          </p:cNvPicPr>
          <p:nvPr/>
        </p:nvPicPr>
        <p:blipFill>
          <a:blip r:embed="rId4"/>
          <a:stretch>
            <a:fillRect/>
          </a:stretch>
        </p:blipFill>
        <p:spPr>
          <a:xfrm>
            <a:off x="3501390" y="7355205"/>
            <a:ext cx="560070" cy="466725"/>
          </a:xfrm>
          <a:prstGeom prst="rect">
            <a:avLst/>
          </a:prstGeom>
        </p:spPr>
      </p:pic>
      <p:pic>
        <p:nvPicPr>
          <p:cNvPr id="27" name="Picture 26" descr="instructor led[1]"/>
          <p:cNvPicPr>
            <a:picLocks noChangeAspect="1"/>
          </p:cNvPicPr>
          <p:nvPr/>
        </p:nvPicPr>
        <p:blipFill>
          <a:blip r:embed="rId5"/>
          <a:stretch>
            <a:fillRect/>
          </a:stretch>
        </p:blipFill>
        <p:spPr>
          <a:xfrm>
            <a:off x="361950" y="7355205"/>
            <a:ext cx="521970" cy="434975"/>
          </a:xfrm>
          <a:prstGeom prst="rect">
            <a:avLst/>
          </a:prstGeom>
        </p:spPr>
      </p:pic>
      <p:pic>
        <p:nvPicPr>
          <p:cNvPr id="28" name="Picture 27"/>
          <p:cNvPicPr>
            <a:picLocks noChangeAspect="1"/>
          </p:cNvPicPr>
          <p:nvPr/>
        </p:nvPicPr>
        <p:blipFill>
          <a:blip r:embed="rId6"/>
          <a:stretch>
            <a:fillRect/>
          </a:stretch>
        </p:blipFill>
        <p:spPr>
          <a:xfrm>
            <a:off x="361950" y="9144000"/>
            <a:ext cx="500380" cy="417195"/>
          </a:xfrm>
          <a:prstGeom prst="rect">
            <a:avLst/>
          </a:prstGeom>
        </p:spPr>
      </p:pic>
      <p:pic>
        <p:nvPicPr>
          <p:cNvPr id="29" name="Picture 28" descr="group learning[1]"/>
          <p:cNvPicPr>
            <a:picLocks noChangeAspect="1"/>
          </p:cNvPicPr>
          <p:nvPr/>
        </p:nvPicPr>
        <p:blipFill>
          <a:blip r:embed="rId7"/>
          <a:stretch>
            <a:fillRect/>
          </a:stretch>
        </p:blipFill>
        <p:spPr>
          <a:xfrm>
            <a:off x="3520440" y="8319135"/>
            <a:ext cx="541020" cy="451485"/>
          </a:xfrm>
          <a:prstGeom prst="rect">
            <a:avLst/>
          </a:prstGeom>
        </p:spPr>
      </p:pic>
      <p:pic>
        <p:nvPicPr>
          <p:cNvPr id="30" name="Picture 29" descr="personalized[2]"/>
          <p:cNvPicPr>
            <a:picLocks noChangeAspect="1"/>
          </p:cNvPicPr>
          <p:nvPr/>
        </p:nvPicPr>
        <p:blipFill>
          <a:blip r:embed="rId8"/>
          <a:stretch>
            <a:fillRect/>
          </a:stretch>
        </p:blipFill>
        <p:spPr>
          <a:xfrm>
            <a:off x="3571240" y="9913620"/>
            <a:ext cx="466725" cy="389255"/>
          </a:xfrm>
          <a:prstGeom prst="rect">
            <a:avLst/>
          </a:prstGeom>
        </p:spPr>
      </p:pic>
      <p:pic>
        <p:nvPicPr>
          <p:cNvPr id="31" name="Picture 30" descr="gamified learning[1]"/>
          <p:cNvPicPr>
            <a:picLocks noChangeAspect="1"/>
          </p:cNvPicPr>
          <p:nvPr/>
        </p:nvPicPr>
        <p:blipFill>
          <a:blip r:embed="rId9"/>
          <a:stretch>
            <a:fillRect/>
          </a:stretch>
        </p:blipFill>
        <p:spPr>
          <a:xfrm>
            <a:off x="3502660" y="9124950"/>
            <a:ext cx="579755" cy="434340"/>
          </a:xfrm>
          <a:prstGeom prst="rect">
            <a:avLst/>
          </a:prstGeom>
        </p:spPr>
      </p:pic>
      <p:pic>
        <p:nvPicPr>
          <p:cNvPr id="32" name="Picture 31" descr="learning format[1]"/>
          <p:cNvPicPr>
            <a:picLocks noChangeAspect="1"/>
          </p:cNvPicPr>
          <p:nvPr/>
        </p:nvPicPr>
        <p:blipFill>
          <a:blip r:embed="rId10"/>
          <a:stretch>
            <a:fillRect/>
          </a:stretch>
        </p:blipFill>
        <p:spPr>
          <a:xfrm>
            <a:off x="285115" y="2955925"/>
            <a:ext cx="295275" cy="339725"/>
          </a:xfrm>
          <a:prstGeom prst="rect">
            <a:avLst/>
          </a:prstGeom>
        </p:spPr>
      </p:pic>
      <p:pic>
        <p:nvPicPr>
          <p:cNvPr id="33" name="Picture 32" descr="live class[1]"/>
          <p:cNvPicPr>
            <a:picLocks noChangeAspect="1"/>
          </p:cNvPicPr>
          <p:nvPr/>
        </p:nvPicPr>
        <p:blipFill>
          <a:blip r:embed="rId11"/>
          <a:stretch>
            <a:fillRect/>
          </a:stretch>
        </p:blipFill>
        <p:spPr>
          <a:xfrm>
            <a:off x="2105660" y="2955925"/>
            <a:ext cx="411480" cy="342900"/>
          </a:xfrm>
          <a:prstGeom prst="rect">
            <a:avLst/>
          </a:prstGeom>
        </p:spPr>
      </p:pic>
      <p:pic>
        <p:nvPicPr>
          <p:cNvPr id="35" name="Picture 34" descr="career service[1]"/>
          <p:cNvPicPr>
            <a:picLocks noChangeAspect="1"/>
          </p:cNvPicPr>
          <p:nvPr/>
        </p:nvPicPr>
        <p:blipFill>
          <a:blip r:embed="rId12"/>
          <a:stretch>
            <a:fillRect/>
          </a:stretch>
        </p:blipFill>
        <p:spPr>
          <a:xfrm>
            <a:off x="3570605" y="2955925"/>
            <a:ext cx="444500" cy="370205"/>
          </a:xfrm>
          <a:prstGeom prst="rect">
            <a:avLst/>
          </a:prstGeom>
        </p:spPr>
      </p:pic>
      <p:pic>
        <p:nvPicPr>
          <p:cNvPr id="36" name="Picture 35" descr="micro masters certification[1]"/>
          <p:cNvPicPr>
            <a:picLocks noChangeAspect="1"/>
          </p:cNvPicPr>
          <p:nvPr/>
        </p:nvPicPr>
        <p:blipFill>
          <a:blip r:embed="rId13"/>
          <a:stretch>
            <a:fillRect/>
          </a:stretch>
        </p:blipFill>
        <p:spPr>
          <a:xfrm>
            <a:off x="5334635" y="2962275"/>
            <a:ext cx="403225" cy="336550"/>
          </a:xfrm>
          <a:prstGeom prst="rect">
            <a:avLst/>
          </a:prstGeom>
        </p:spPr>
      </p:pic>
      <p:pic>
        <p:nvPicPr>
          <p:cNvPr id="38" name="Picture 37" descr="project and exercise[1]"/>
          <p:cNvPicPr>
            <a:picLocks noChangeAspect="1"/>
          </p:cNvPicPr>
          <p:nvPr/>
        </p:nvPicPr>
        <p:blipFill>
          <a:blip r:embed="rId14"/>
          <a:stretch>
            <a:fillRect/>
          </a:stretch>
        </p:blipFill>
        <p:spPr>
          <a:xfrm>
            <a:off x="381000" y="9852025"/>
            <a:ext cx="502920" cy="457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Picture 5" descr="side-shot-code-editor-using-react-js"/>
          <p:cNvPicPr>
            <a:picLocks noChangeAspect="1"/>
          </p:cNvPicPr>
          <p:nvPr/>
        </p:nvPicPr>
        <p:blipFill>
          <a:blip r:embed="rId1"/>
          <a:stretch>
            <a:fillRect/>
          </a:stretch>
        </p:blipFill>
        <p:spPr>
          <a:xfrm>
            <a:off x="4241165" y="0"/>
            <a:ext cx="2616835" cy="4220210"/>
          </a:xfrm>
          <a:prstGeom prst="rect">
            <a:avLst/>
          </a:prstGeom>
        </p:spPr>
      </p:pic>
      <p:graphicFrame>
        <p:nvGraphicFramePr>
          <p:cNvPr id="8" name="Table 7"/>
          <p:cNvGraphicFramePr/>
          <p:nvPr>
            <p:custDataLst>
              <p:tags r:id="rId2"/>
            </p:custDataLst>
          </p:nvPr>
        </p:nvGraphicFramePr>
        <p:xfrm>
          <a:off x="0" y="12700"/>
          <a:ext cx="4240530" cy="4206875"/>
        </p:xfrm>
        <a:graphic>
          <a:graphicData uri="http://schemas.openxmlformats.org/drawingml/2006/table">
            <a:tbl>
              <a:tblPr firstRow="1" bandRow="1">
                <a:tableStyleId>{5940675A-B579-460E-94D1-54222C63F5DA}</a:tableStyleId>
              </a:tblPr>
              <a:tblGrid>
                <a:gridCol w="4240530"/>
              </a:tblGrid>
              <a:tr h="4206875">
                <a:tc>
                  <a:txBody>
                    <a:bodyPr/>
                    <a:p>
                      <a:pPr>
                        <a:buNone/>
                      </a:pPr>
                      <a:endParaRPr lang="en-US">
                        <a:solidFill>
                          <a:schemeClr val="bg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tr>
            </a:tbl>
          </a:graphicData>
        </a:graphic>
      </p:graphicFrame>
      <p:sp>
        <p:nvSpPr>
          <p:cNvPr id="9" name="Text Box 8"/>
          <p:cNvSpPr txBox="1"/>
          <p:nvPr/>
        </p:nvSpPr>
        <p:spPr>
          <a:xfrm>
            <a:off x="297180" y="541020"/>
            <a:ext cx="3943985" cy="3569335"/>
          </a:xfrm>
          <a:prstGeom prst="rect">
            <a:avLst/>
          </a:prstGeom>
          <a:noFill/>
        </p:spPr>
        <p:txBody>
          <a:bodyPr wrap="square" rtlCol="0">
            <a:spAutoFit/>
          </a:bodyPr>
          <a:p>
            <a:r>
              <a:rPr lang="en-US" sz="2400" b="1">
                <a:solidFill>
                  <a:schemeClr val="accent2"/>
                </a:solidFill>
              </a:rPr>
              <a:t>Who Can Apply for the Course?</a:t>
            </a:r>
            <a:endParaRPr lang="en-US" sz="2400" b="1">
              <a:solidFill>
                <a:schemeClr val="accent2"/>
              </a:solidFill>
            </a:endParaRPr>
          </a:p>
          <a:p>
            <a:endParaRPr lang="en-US" sz="2400">
              <a:solidFill>
                <a:schemeClr val="bg1"/>
              </a:solidFill>
            </a:endParaRPr>
          </a:p>
          <a:p>
            <a:pPr marL="285750" indent="-285750">
              <a:buFont typeface="Arial" panose="020B0604020202020204" pitchFamily="34" charset="0"/>
              <a:buChar char="•"/>
            </a:pPr>
            <a:r>
              <a:rPr lang="en-US" sz="1400">
                <a:solidFill>
                  <a:schemeClr val="bg1"/>
                </a:solidFill>
              </a:rPr>
              <a:t>Freshers and Undergraduates willing to pursue a career in data engineering</a:t>
            </a:r>
            <a:endParaRPr lang="en-US" sz="1400">
              <a:solidFill>
                <a:schemeClr val="bg1"/>
              </a:solidFill>
            </a:endParaRPr>
          </a:p>
          <a:p>
            <a:pPr marL="285750" indent="-285750">
              <a:buFont typeface="Arial" panose="020B0604020202020204" pitchFamily="34" charset="0"/>
              <a:buChar char="•"/>
            </a:pPr>
            <a:r>
              <a:rPr lang="en-US" sz="1400">
                <a:solidFill>
                  <a:schemeClr val="bg1"/>
                </a:solidFill>
              </a:rPr>
              <a:t>Anyone looking for a career transition to data engineering</a:t>
            </a:r>
            <a:endParaRPr lang="en-US" sz="1400">
              <a:solidFill>
                <a:schemeClr val="bg1"/>
              </a:solidFill>
            </a:endParaRPr>
          </a:p>
          <a:p>
            <a:pPr marL="285750" indent="-285750">
              <a:buFont typeface="Arial" panose="020B0604020202020204" pitchFamily="34" charset="0"/>
              <a:buChar char="•"/>
            </a:pPr>
            <a:r>
              <a:rPr lang="en-US" sz="1400">
                <a:solidFill>
                  <a:schemeClr val="bg1"/>
                </a:solidFill>
              </a:rPr>
              <a:t>IT Professionals</a:t>
            </a:r>
            <a:endParaRPr lang="en-US" sz="1400">
              <a:solidFill>
                <a:schemeClr val="bg1"/>
              </a:solidFill>
            </a:endParaRPr>
          </a:p>
          <a:p>
            <a:pPr marL="285750" indent="-285750">
              <a:buFont typeface="Arial" panose="020B0604020202020204" pitchFamily="34" charset="0"/>
              <a:buChar char="•"/>
            </a:pPr>
            <a:r>
              <a:rPr lang="en-US" sz="1400">
                <a:solidFill>
                  <a:schemeClr val="bg1"/>
                </a:solidFill>
              </a:rPr>
              <a:t>Experienced Professionals willing to learn data engineering</a:t>
            </a:r>
            <a:endParaRPr lang="en-US" sz="1400">
              <a:solidFill>
                <a:schemeClr val="bg1"/>
              </a:solidFill>
            </a:endParaRPr>
          </a:p>
          <a:p>
            <a:pPr marL="285750" indent="-285750">
              <a:buFont typeface="Arial" panose="020B0604020202020204" pitchFamily="34" charset="0"/>
              <a:buChar char="•"/>
            </a:pPr>
            <a:r>
              <a:rPr lang="en-US" sz="1400">
                <a:solidFill>
                  <a:schemeClr val="bg1"/>
                </a:solidFill>
              </a:rPr>
              <a:t>Technical and Nontechnical Professionals with basic level programming knowledge can also apply</a:t>
            </a:r>
            <a:endParaRPr lang="en-US" sz="1400">
              <a:solidFill>
                <a:schemeClr val="bg1"/>
              </a:solidFill>
            </a:endParaRPr>
          </a:p>
          <a:p>
            <a:pPr marL="285750" indent="-285750">
              <a:buFont typeface="Arial" panose="020B0604020202020204" pitchFamily="34" charset="0"/>
              <a:buChar char="•"/>
            </a:pPr>
            <a:r>
              <a:rPr lang="en-US" sz="1400">
                <a:solidFill>
                  <a:schemeClr val="bg1"/>
                </a:solidFill>
              </a:rPr>
              <a:t>Project Managers</a:t>
            </a:r>
            <a:endParaRPr lang="en-US" sz="1400">
              <a:solidFill>
                <a:schemeClr val="bg1"/>
              </a:solidFill>
            </a:endParaRPr>
          </a:p>
        </p:txBody>
      </p:sp>
      <p:sp>
        <p:nvSpPr>
          <p:cNvPr id="10" name="Text Box 9"/>
          <p:cNvSpPr txBox="1"/>
          <p:nvPr/>
        </p:nvSpPr>
        <p:spPr>
          <a:xfrm>
            <a:off x="297180" y="4398010"/>
            <a:ext cx="6105525" cy="1229995"/>
          </a:xfrm>
          <a:prstGeom prst="rect">
            <a:avLst/>
          </a:prstGeom>
          <a:noFill/>
        </p:spPr>
        <p:txBody>
          <a:bodyPr wrap="square" rtlCol="0">
            <a:spAutoFit/>
          </a:bodyPr>
          <a:p>
            <a:r>
              <a:rPr lang="en-US" sz="2400" b="1"/>
              <a:t>Application </a:t>
            </a:r>
            <a:r>
              <a:rPr lang="en-US" sz="2400" b="1">
                <a:solidFill>
                  <a:schemeClr val="accent6"/>
                </a:solidFill>
              </a:rPr>
              <a:t>Process</a:t>
            </a:r>
            <a:endParaRPr lang="en-US" sz="2400" b="1"/>
          </a:p>
          <a:p>
            <a:endParaRPr lang="en-US" sz="1400"/>
          </a:p>
          <a:p>
            <a:r>
              <a:rPr lang="en-US" sz="1200"/>
              <a:t>The application process consists of three simple steps. Candidates have to submit their application. An offer of admission will be made to the selected candidates, and their application will be accepted upon the payment of the admission fee.</a:t>
            </a:r>
            <a:endParaRPr lang="en-US" sz="1200"/>
          </a:p>
        </p:txBody>
      </p:sp>
      <p:graphicFrame>
        <p:nvGraphicFramePr>
          <p:cNvPr id="12" name="Table 11"/>
          <p:cNvGraphicFramePr/>
          <p:nvPr>
            <p:custDataLst>
              <p:tags r:id="rId3"/>
            </p:custDataLst>
          </p:nvPr>
        </p:nvGraphicFramePr>
        <p:xfrm>
          <a:off x="428625" y="5791200"/>
          <a:ext cx="5845175" cy="617220"/>
        </p:xfrm>
        <a:graphic>
          <a:graphicData uri="http://schemas.openxmlformats.org/drawingml/2006/table">
            <a:tbl>
              <a:tblPr firstRow="1" bandRow="1">
                <a:tableStyleId>{5940675A-B579-460E-94D1-54222C63F5DA}</a:tableStyleId>
              </a:tblPr>
              <a:tblGrid>
                <a:gridCol w="5845175"/>
              </a:tblGrid>
              <a:tr h="617220">
                <a:tc>
                  <a:txBody>
                    <a:bodyPr/>
                    <a:p>
                      <a:pPr>
                        <a:buNone/>
                      </a:pPr>
                      <a:r>
                        <a:rPr lang="en-US"/>
                        <a:t>          </a:t>
                      </a:r>
                      <a:r>
                        <a:rPr lang="en-US" b="1">
                          <a:solidFill>
                            <a:schemeClr val="accent6"/>
                          </a:solidFill>
                        </a:rPr>
                        <a:t>SUBMIT APPLICATION</a:t>
                      </a:r>
                      <a:endParaRPr lang="en-US"/>
                    </a:p>
                    <a:p>
                      <a:pPr>
                        <a:buNone/>
                      </a:pPr>
                      <a:r>
                        <a:rPr lang="en-US"/>
                        <a:t>          Tell us a bit about yourself and why you want to join</a:t>
                      </a:r>
                      <a:endParaRPr lang="en-US"/>
                    </a:p>
                  </a:txBody>
                  <a:tcPr>
                    <a:lnL w="12700">
                      <a:solidFill>
                        <a:schemeClr val="accent6"/>
                      </a:solidFill>
                      <a:prstDash val="solid"/>
                    </a:lnL>
                    <a:lnR w="12700">
                      <a:solidFill>
                        <a:schemeClr val="accent6"/>
                      </a:solidFill>
                      <a:prstDash val="solid"/>
                    </a:lnR>
                    <a:lnT w="12700">
                      <a:solidFill>
                        <a:schemeClr val="accent6"/>
                      </a:solidFill>
                      <a:prstDash val="solid"/>
                    </a:lnT>
                    <a:lnB w="12700">
                      <a:solidFill>
                        <a:schemeClr val="accent6"/>
                      </a:solidFill>
                      <a:prstDash val="solid"/>
                    </a:lnB>
                  </a:tcPr>
                </a:tc>
              </a:tr>
            </a:tbl>
          </a:graphicData>
        </a:graphic>
      </p:graphicFrame>
      <p:graphicFrame>
        <p:nvGraphicFramePr>
          <p:cNvPr id="13" name="Table 12"/>
          <p:cNvGraphicFramePr/>
          <p:nvPr>
            <p:custDataLst>
              <p:tags r:id="rId4"/>
            </p:custDataLst>
          </p:nvPr>
        </p:nvGraphicFramePr>
        <p:xfrm>
          <a:off x="406400" y="6692900"/>
          <a:ext cx="5854700" cy="631190"/>
        </p:xfrm>
        <a:graphic>
          <a:graphicData uri="http://schemas.openxmlformats.org/drawingml/2006/table">
            <a:tbl>
              <a:tblPr firstRow="1" bandRow="1">
                <a:tableStyleId>{5940675A-B579-460E-94D1-54222C63F5DA}</a:tableStyleId>
              </a:tblPr>
              <a:tblGrid>
                <a:gridCol w="5854700"/>
              </a:tblGrid>
              <a:tr h="631190">
                <a:tc>
                  <a:txBody>
                    <a:bodyPr/>
                    <a:p>
                      <a:pPr>
                        <a:buNone/>
                      </a:pPr>
                      <a:r>
                        <a:rPr lang="en-US" b="1"/>
                        <a:t>         </a:t>
                      </a:r>
                      <a:r>
                        <a:rPr lang="en-US" b="1">
                          <a:solidFill>
                            <a:schemeClr val="accent6"/>
                          </a:solidFill>
                        </a:rPr>
                        <a:t>ADMISSION TEST &amp; APPLICATION REVIEW</a:t>
                      </a:r>
                      <a:endParaRPr lang="en-US" b="1"/>
                    </a:p>
                    <a:p>
                      <a:pPr>
                        <a:buNone/>
                      </a:pPr>
                      <a:r>
                        <a:rPr lang="en-US"/>
                        <a:t>         Clear the admission test and have a personal interview</a:t>
                      </a:r>
                      <a:endParaRPr lang="en-US"/>
                    </a:p>
                    <a:p>
                      <a:pPr>
                        <a:buNone/>
                      </a:pPr>
                      <a:r>
                        <a:rPr lang="en-US"/>
                        <a:t>         with our interview panel  </a:t>
                      </a:r>
                      <a:endParaRPr lang="en-US"/>
                    </a:p>
                  </a:txBody>
                  <a:tcPr>
                    <a:lnL w="12700">
                      <a:solidFill>
                        <a:schemeClr val="accent6"/>
                      </a:solidFill>
                      <a:prstDash val="solid"/>
                    </a:lnL>
                    <a:lnR w="12700">
                      <a:solidFill>
                        <a:schemeClr val="accent6"/>
                      </a:solidFill>
                      <a:prstDash val="solid"/>
                    </a:lnR>
                    <a:lnT w="12700">
                      <a:solidFill>
                        <a:schemeClr val="accent6"/>
                      </a:solidFill>
                      <a:prstDash val="solid"/>
                    </a:lnT>
                    <a:lnB w="12700">
                      <a:solidFill>
                        <a:schemeClr val="accent6"/>
                      </a:solidFill>
                      <a:prstDash val="solid"/>
                    </a:lnB>
                  </a:tcPr>
                </a:tc>
              </a:tr>
            </a:tbl>
          </a:graphicData>
        </a:graphic>
      </p:graphicFrame>
      <p:graphicFrame>
        <p:nvGraphicFramePr>
          <p:cNvPr id="14" name="Table 13"/>
          <p:cNvGraphicFramePr/>
          <p:nvPr/>
        </p:nvGraphicFramePr>
        <p:xfrm>
          <a:off x="419100" y="7632700"/>
          <a:ext cx="5854700" cy="647700"/>
        </p:xfrm>
        <a:graphic>
          <a:graphicData uri="http://schemas.openxmlformats.org/drawingml/2006/table">
            <a:tbl>
              <a:tblPr firstRow="1" bandRow="1">
                <a:tableStyleId>{5940675A-B579-460E-94D1-54222C63F5DA}</a:tableStyleId>
              </a:tblPr>
              <a:tblGrid>
                <a:gridCol w="5854700"/>
              </a:tblGrid>
              <a:tr h="647700">
                <a:tc>
                  <a:txBody>
                    <a:bodyPr/>
                    <a:p>
                      <a:pPr>
                        <a:buNone/>
                      </a:pPr>
                      <a:r>
                        <a:rPr lang="en-US"/>
                        <a:t>        </a:t>
                      </a:r>
                      <a:r>
                        <a:rPr lang="en-US" b="1">
                          <a:solidFill>
                            <a:schemeClr val="accent6"/>
                          </a:solidFill>
                        </a:rPr>
                        <a:t>ADMISSION LETTER</a:t>
                      </a:r>
                      <a:endParaRPr lang="en-US">
                        <a:solidFill>
                          <a:schemeClr val="accent6"/>
                        </a:solidFill>
                      </a:endParaRPr>
                    </a:p>
                    <a:p>
                      <a:pPr>
                        <a:buNone/>
                      </a:pPr>
                      <a:r>
                        <a:rPr lang="en-US"/>
                        <a:t>        Shortlisted candidates would be offered the admission letter</a:t>
                      </a:r>
                      <a:endParaRPr lang="en-US"/>
                    </a:p>
                  </a:txBody>
                  <a:tcPr>
                    <a:lnL w="12700">
                      <a:solidFill>
                        <a:schemeClr val="accent6"/>
                      </a:solidFill>
                      <a:prstDash val="solid"/>
                    </a:lnL>
                    <a:lnR w="12700">
                      <a:solidFill>
                        <a:schemeClr val="accent6"/>
                      </a:solidFill>
                      <a:prstDash val="solid"/>
                    </a:lnR>
                    <a:lnT w="12700">
                      <a:solidFill>
                        <a:schemeClr val="accent6"/>
                      </a:solidFill>
                      <a:prstDash val="solid"/>
                    </a:lnT>
                    <a:lnB w="12700">
                      <a:solidFill>
                        <a:schemeClr val="accent6"/>
                      </a:solidFill>
                      <a:prstDash val="solid"/>
                    </a:lnB>
                  </a:tcPr>
                </a:tc>
              </a:tr>
            </a:tbl>
          </a:graphicData>
        </a:graphic>
      </p:graphicFrame>
      <p:sp>
        <p:nvSpPr>
          <p:cNvPr id="16" name="Oval 15"/>
          <p:cNvSpPr/>
          <p:nvPr/>
        </p:nvSpPr>
        <p:spPr>
          <a:xfrm>
            <a:off x="539750" y="5970270"/>
            <a:ext cx="257810" cy="257810"/>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17" name="Oval 16"/>
          <p:cNvSpPr/>
          <p:nvPr/>
        </p:nvSpPr>
        <p:spPr>
          <a:xfrm>
            <a:off x="530225" y="6958330"/>
            <a:ext cx="267335" cy="274955"/>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18" name="Oval 17"/>
          <p:cNvSpPr/>
          <p:nvPr/>
        </p:nvSpPr>
        <p:spPr>
          <a:xfrm>
            <a:off x="530225" y="7783195"/>
            <a:ext cx="266700" cy="275590"/>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23" name="Text Box 22"/>
          <p:cNvSpPr txBox="1"/>
          <p:nvPr/>
        </p:nvSpPr>
        <p:spPr>
          <a:xfrm>
            <a:off x="530225" y="5945505"/>
            <a:ext cx="509905" cy="579120"/>
          </a:xfrm>
          <a:prstGeom prst="rect">
            <a:avLst/>
          </a:prstGeom>
          <a:noFill/>
        </p:spPr>
        <p:txBody>
          <a:bodyPr wrap="square" rtlCol="0">
            <a:noAutofit/>
          </a:bodyPr>
          <a:p>
            <a:r>
              <a:rPr lang="en-US" sz="1200" b="1">
                <a:solidFill>
                  <a:schemeClr val="bg1"/>
                </a:solidFill>
              </a:rPr>
              <a:t>1</a:t>
            </a:r>
            <a:endParaRPr lang="en-US" sz="1200" b="1">
              <a:solidFill>
                <a:schemeClr val="bg1"/>
              </a:solidFill>
            </a:endParaRPr>
          </a:p>
        </p:txBody>
      </p:sp>
      <p:sp>
        <p:nvSpPr>
          <p:cNvPr id="24" name="Text Box 23"/>
          <p:cNvSpPr txBox="1"/>
          <p:nvPr/>
        </p:nvSpPr>
        <p:spPr>
          <a:xfrm>
            <a:off x="530225" y="6965315"/>
            <a:ext cx="400050" cy="294005"/>
          </a:xfrm>
          <a:prstGeom prst="rect">
            <a:avLst/>
          </a:prstGeom>
          <a:noFill/>
        </p:spPr>
        <p:txBody>
          <a:bodyPr wrap="square" rtlCol="0">
            <a:noAutofit/>
          </a:bodyPr>
          <a:p>
            <a:r>
              <a:rPr lang="en-US" sz="1200" b="1">
                <a:solidFill>
                  <a:schemeClr val="bg1"/>
                </a:solidFill>
              </a:rPr>
              <a:t>2</a:t>
            </a:r>
            <a:endParaRPr lang="en-US" sz="1200" b="1">
              <a:solidFill>
                <a:schemeClr val="bg1"/>
              </a:solidFill>
            </a:endParaRPr>
          </a:p>
        </p:txBody>
      </p:sp>
      <p:sp>
        <p:nvSpPr>
          <p:cNvPr id="25" name="Text Box 24"/>
          <p:cNvSpPr txBox="1"/>
          <p:nvPr/>
        </p:nvSpPr>
        <p:spPr>
          <a:xfrm>
            <a:off x="530225" y="7783195"/>
            <a:ext cx="342900" cy="275590"/>
          </a:xfrm>
          <a:prstGeom prst="rect">
            <a:avLst/>
          </a:prstGeom>
          <a:noFill/>
        </p:spPr>
        <p:txBody>
          <a:bodyPr wrap="square" rtlCol="0">
            <a:spAutoFit/>
          </a:bodyPr>
          <a:p>
            <a:r>
              <a:rPr lang="en-US" sz="1200" b="1">
                <a:solidFill>
                  <a:schemeClr val="bg1"/>
                </a:solidFill>
              </a:rPr>
              <a:t>3</a:t>
            </a:r>
            <a:endParaRPr lang="en-US" sz="1200" b="1">
              <a:solidFill>
                <a:schemeClr val="bg1"/>
              </a:solidFill>
            </a:endParaRPr>
          </a:p>
        </p:txBody>
      </p:sp>
      <p:cxnSp>
        <p:nvCxnSpPr>
          <p:cNvPr id="26" name="Straight Connector 25"/>
          <p:cNvCxnSpPr>
            <a:stCxn id="16" idx="4"/>
          </p:cNvCxnSpPr>
          <p:nvPr/>
        </p:nvCxnSpPr>
        <p:spPr>
          <a:xfrm>
            <a:off x="668655" y="6228080"/>
            <a:ext cx="8890" cy="674370"/>
          </a:xfrm>
          <a:prstGeom prst="line">
            <a:avLst/>
          </a:prstGeom>
          <a:ln w="31750" cap="rnd">
            <a:solidFill>
              <a:schemeClr val="accent6"/>
            </a:solidFill>
            <a:round/>
          </a:ln>
        </p:spPr>
        <p:style>
          <a:lnRef idx="0">
            <a:srgbClr val="FFFFFF"/>
          </a:lnRef>
          <a:fillRef idx="0">
            <a:srgbClr val="FFFFFF"/>
          </a:fillRef>
          <a:effectRef idx="0">
            <a:srgbClr val="FFFFFF"/>
          </a:effectRef>
          <a:fontRef idx="minor">
            <a:schemeClr val="tx1"/>
          </a:fontRef>
        </p:style>
      </p:cxnSp>
      <p:cxnSp>
        <p:nvCxnSpPr>
          <p:cNvPr id="27" name="Straight Connector 26"/>
          <p:cNvCxnSpPr>
            <a:stCxn id="17" idx="4"/>
            <a:endCxn id="18" idx="0"/>
          </p:cNvCxnSpPr>
          <p:nvPr/>
        </p:nvCxnSpPr>
        <p:spPr>
          <a:xfrm flipH="1">
            <a:off x="663575" y="7233285"/>
            <a:ext cx="635" cy="549910"/>
          </a:xfrm>
          <a:prstGeom prst="line">
            <a:avLst/>
          </a:prstGeom>
          <a:ln w="31750" cap="rnd">
            <a:solidFill>
              <a:schemeClr val="accent6"/>
            </a:solidFill>
            <a:round/>
          </a:ln>
        </p:spPr>
        <p:style>
          <a:lnRef idx="0">
            <a:srgbClr val="FFFFFF"/>
          </a:lnRef>
          <a:fillRef idx="0">
            <a:srgbClr val="FFFFFF"/>
          </a:fillRef>
          <a:effectRef idx="0">
            <a:srgbClr val="FFFFFF"/>
          </a:effectRef>
          <a:fontRef idx="minor">
            <a:schemeClr val="tx1"/>
          </a:fontRef>
        </p:style>
      </p:cxnSp>
      <p:cxnSp>
        <p:nvCxnSpPr>
          <p:cNvPr id="28" name="Straight Connector 27"/>
          <p:cNvCxnSpPr/>
          <p:nvPr/>
        </p:nvCxnSpPr>
        <p:spPr>
          <a:xfrm>
            <a:off x="-3175" y="11866880"/>
            <a:ext cx="6858000" cy="9525"/>
          </a:xfrm>
          <a:prstGeom prst="line">
            <a:avLst/>
          </a:prstGeom>
        </p:spPr>
        <p:style>
          <a:lnRef idx="2">
            <a:schemeClr val="accent1"/>
          </a:lnRef>
          <a:fillRef idx="0">
            <a:srgbClr val="FFFFFF"/>
          </a:fillRef>
          <a:effectRef idx="0">
            <a:srgbClr val="FFFFFF"/>
          </a:effectRef>
          <a:fontRef idx="minor">
            <a:schemeClr val="tx1"/>
          </a:fontRef>
        </p:style>
      </p:cxnSp>
      <p:sp>
        <p:nvSpPr>
          <p:cNvPr id="29" name="Text Box 28"/>
          <p:cNvSpPr txBox="1"/>
          <p:nvPr/>
        </p:nvSpPr>
        <p:spPr>
          <a:xfrm>
            <a:off x="177800" y="11952605"/>
            <a:ext cx="6534150" cy="229870"/>
          </a:xfrm>
          <a:prstGeom prst="rect">
            <a:avLst/>
          </a:prstGeom>
          <a:noFill/>
        </p:spPr>
        <p:txBody>
          <a:bodyPr wrap="square" rtlCol="0">
            <a:spAutoFit/>
          </a:bodyPr>
          <a:p>
            <a:r>
              <a:rPr lang="en-US" altLang="zh-CN" sz="900">
                <a:solidFill>
                  <a:srgbClr val="7F7F7F"/>
                </a:solidFill>
                <a:sym typeface="+mn-ea"/>
              </a:rPr>
              <a:t>US: +1-516-422-2003                                                            sales@global-teq.com                                                             www.global-teq.com   </a:t>
            </a:r>
            <a:endParaRPr lang="en-US" sz="900"/>
          </a:p>
        </p:txBody>
      </p:sp>
      <p:pic>
        <p:nvPicPr>
          <p:cNvPr id="2" name="Picture 1" descr="Submit Application[1]"/>
          <p:cNvPicPr>
            <a:picLocks noChangeAspect="1"/>
          </p:cNvPicPr>
          <p:nvPr/>
        </p:nvPicPr>
        <p:blipFill>
          <a:blip r:embed="rId5"/>
          <a:stretch>
            <a:fillRect/>
          </a:stretch>
        </p:blipFill>
        <p:spPr>
          <a:xfrm>
            <a:off x="5339715" y="5794375"/>
            <a:ext cx="731520" cy="609600"/>
          </a:xfrm>
          <a:prstGeom prst="rect">
            <a:avLst/>
          </a:prstGeom>
        </p:spPr>
      </p:pic>
      <p:pic>
        <p:nvPicPr>
          <p:cNvPr id="3" name="Picture 2" descr="Admission test and Application Review[1]"/>
          <p:cNvPicPr>
            <a:picLocks noChangeAspect="1"/>
          </p:cNvPicPr>
          <p:nvPr/>
        </p:nvPicPr>
        <p:blipFill>
          <a:blip r:embed="rId6"/>
          <a:stretch>
            <a:fillRect/>
          </a:stretch>
        </p:blipFill>
        <p:spPr>
          <a:xfrm>
            <a:off x="5406390" y="6715760"/>
            <a:ext cx="731520" cy="609600"/>
          </a:xfrm>
          <a:prstGeom prst="rect">
            <a:avLst/>
          </a:prstGeom>
        </p:spPr>
      </p:pic>
      <p:pic>
        <p:nvPicPr>
          <p:cNvPr id="4" name="Picture 3" descr="Admission Letter[1]"/>
          <p:cNvPicPr>
            <a:picLocks noChangeAspect="1"/>
          </p:cNvPicPr>
          <p:nvPr/>
        </p:nvPicPr>
        <p:blipFill>
          <a:blip r:embed="rId7"/>
          <a:stretch>
            <a:fillRect/>
          </a:stretch>
        </p:blipFill>
        <p:spPr>
          <a:xfrm>
            <a:off x="5463540" y="7637145"/>
            <a:ext cx="73152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binary-code-background"/>
          <p:cNvPicPr>
            <a:picLocks noChangeAspect="1"/>
          </p:cNvPicPr>
          <p:nvPr/>
        </p:nvPicPr>
        <p:blipFill>
          <a:blip r:embed="rId1"/>
          <a:stretch>
            <a:fillRect/>
          </a:stretch>
        </p:blipFill>
        <p:spPr>
          <a:xfrm>
            <a:off x="3844290" y="0"/>
            <a:ext cx="3013710" cy="1370330"/>
          </a:xfrm>
          <a:prstGeom prst="rect">
            <a:avLst/>
          </a:prstGeom>
        </p:spPr>
      </p:pic>
      <p:graphicFrame>
        <p:nvGraphicFramePr>
          <p:cNvPr id="5" name="Table 4"/>
          <p:cNvGraphicFramePr/>
          <p:nvPr>
            <p:custDataLst>
              <p:tags r:id="rId2"/>
            </p:custDataLst>
          </p:nvPr>
        </p:nvGraphicFramePr>
        <p:xfrm>
          <a:off x="0" y="635"/>
          <a:ext cx="3843655" cy="1369695"/>
        </p:xfrm>
        <a:graphic>
          <a:graphicData uri="http://schemas.openxmlformats.org/drawingml/2006/table">
            <a:tbl>
              <a:tblPr firstRow="1" bandRow="1">
                <a:tableStyleId>{5940675A-B579-460E-94D1-54222C63F5DA}</a:tableStyleId>
              </a:tblPr>
              <a:tblGrid>
                <a:gridCol w="3843655"/>
              </a:tblGrid>
              <a:tr h="1369695">
                <a:tc>
                  <a:txBody>
                    <a:bodyPr/>
                    <a:p>
                      <a:pPr>
                        <a:buNone/>
                      </a:pPr>
                      <a:endParaRPr lang="en-US">
                        <a:highlight>
                          <a:srgbClr val="000000"/>
                        </a:highligh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tr>
            </a:tbl>
          </a:graphicData>
        </a:graphic>
      </p:graphicFrame>
      <p:sp>
        <p:nvSpPr>
          <p:cNvPr id="6" name="Text Box 5"/>
          <p:cNvSpPr txBox="1"/>
          <p:nvPr/>
        </p:nvSpPr>
        <p:spPr>
          <a:xfrm>
            <a:off x="175895" y="300990"/>
            <a:ext cx="5910580" cy="768350"/>
          </a:xfrm>
          <a:prstGeom prst="rect">
            <a:avLst/>
          </a:prstGeom>
          <a:noFill/>
        </p:spPr>
        <p:txBody>
          <a:bodyPr wrap="square" rtlCol="0">
            <a:spAutoFit/>
          </a:bodyPr>
          <a:p>
            <a:r>
              <a:rPr lang="en-US" sz="4400">
                <a:solidFill>
                  <a:schemeClr val="bg1"/>
                </a:solidFill>
              </a:rPr>
              <a:t>Learning</a:t>
            </a:r>
            <a:r>
              <a:rPr lang="en-US" sz="4400" b="1">
                <a:solidFill>
                  <a:schemeClr val="bg1"/>
                </a:solidFill>
              </a:rPr>
              <a:t> </a:t>
            </a:r>
            <a:r>
              <a:rPr lang="en-US" sz="4400" b="1">
                <a:solidFill>
                  <a:schemeClr val="accent2"/>
                </a:solidFill>
              </a:rPr>
              <a:t>Path</a:t>
            </a:r>
            <a:endParaRPr lang="en-US" sz="4400" b="1">
              <a:solidFill>
                <a:schemeClr val="accent2"/>
              </a:solidFill>
            </a:endParaRPr>
          </a:p>
        </p:txBody>
      </p:sp>
      <p:cxnSp>
        <p:nvCxnSpPr>
          <p:cNvPr id="2" name="Straight Connector 1"/>
          <p:cNvCxnSpPr/>
          <p:nvPr/>
        </p:nvCxnSpPr>
        <p:spPr>
          <a:xfrm flipV="1">
            <a:off x="22860" y="11725275"/>
            <a:ext cx="6833870" cy="15240"/>
          </a:xfrm>
          <a:prstGeom prst="line">
            <a:avLst/>
          </a:prstGeom>
        </p:spPr>
        <p:style>
          <a:lnRef idx="2">
            <a:schemeClr val="accent1"/>
          </a:lnRef>
          <a:fillRef idx="0">
            <a:srgbClr val="FFFFFF"/>
          </a:fillRef>
          <a:effectRef idx="0">
            <a:srgbClr val="FFFFFF"/>
          </a:effectRef>
          <a:fontRef idx="minor">
            <a:schemeClr val="tx1"/>
          </a:fontRef>
        </p:style>
      </p:cxnSp>
      <p:sp>
        <p:nvSpPr>
          <p:cNvPr id="3" name="Text Box 2"/>
          <p:cNvSpPr txBox="1"/>
          <p:nvPr/>
        </p:nvSpPr>
        <p:spPr>
          <a:xfrm>
            <a:off x="175895" y="11725275"/>
            <a:ext cx="6680200" cy="306705"/>
          </a:xfrm>
          <a:prstGeom prst="rect">
            <a:avLst/>
          </a:prstGeom>
          <a:noFill/>
        </p:spPr>
        <p:txBody>
          <a:bodyPr wrap="square" rtlCol="0" anchor="t">
            <a:spAutoFit/>
          </a:bodyPr>
          <a:p>
            <a:r>
              <a:rPr lang="en-US" altLang="zh-CN" sz="1400">
                <a:solidFill>
                  <a:srgbClr val="7F7F7F"/>
                </a:solidFill>
                <a:sym typeface="+mn-ea"/>
              </a:rPr>
              <a:t> </a:t>
            </a:r>
            <a:r>
              <a:rPr lang="en-US" altLang="zh-CN" sz="1200">
                <a:solidFill>
                  <a:srgbClr val="7F7F7F"/>
                </a:solidFill>
                <a:sym typeface="+mn-ea"/>
              </a:rPr>
              <a:t>US: +91 9291203306                               sales@global-teq.com                          www.global-teq.com   </a:t>
            </a:r>
            <a:r>
              <a:rPr lang="en-US" altLang="zh-CN" sz="1400">
                <a:solidFill>
                  <a:srgbClr val="7F7F7F"/>
                </a:solidFill>
                <a:sym typeface="+mn-ea"/>
              </a:rPr>
              <a:t>                 </a:t>
            </a:r>
            <a:endParaRPr lang="en-US" altLang="zh-CN" sz="1400">
              <a:solidFill>
                <a:srgbClr val="7F7F7F"/>
              </a:solidFill>
              <a:sym typeface="+mn-ea"/>
            </a:endParaRPr>
          </a:p>
        </p:txBody>
      </p:sp>
      <p:sp>
        <p:nvSpPr>
          <p:cNvPr id="8" name="Text Box 7"/>
          <p:cNvSpPr txBox="1"/>
          <p:nvPr/>
        </p:nvSpPr>
        <p:spPr>
          <a:xfrm>
            <a:off x="363855" y="1725930"/>
            <a:ext cx="2585085" cy="583565"/>
          </a:xfrm>
          <a:prstGeom prst="rect">
            <a:avLst/>
          </a:prstGeom>
          <a:noFill/>
        </p:spPr>
        <p:txBody>
          <a:bodyPr wrap="square" rtlCol="0">
            <a:spAutoFit/>
          </a:bodyPr>
          <a:p>
            <a:r>
              <a:rPr lang="en-US" sz="3200"/>
              <a:t>Live </a:t>
            </a:r>
            <a:r>
              <a:rPr lang="en-US" sz="3200" b="1">
                <a:solidFill>
                  <a:schemeClr val="accent6"/>
                </a:solidFill>
              </a:rPr>
              <a:t>Courses</a:t>
            </a:r>
            <a:endParaRPr lang="en-US" sz="3200" b="1">
              <a:solidFill>
                <a:schemeClr val="accent6"/>
              </a:solidFill>
            </a:endParaRPr>
          </a:p>
        </p:txBody>
      </p:sp>
      <p:sp>
        <p:nvSpPr>
          <p:cNvPr id="9" name="Text Box 8"/>
          <p:cNvSpPr txBox="1"/>
          <p:nvPr/>
        </p:nvSpPr>
        <p:spPr>
          <a:xfrm>
            <a:off x="4660265" y="1852930"/>
            <a:ext cx="1924050" cy="645160"/>
          </a:xfrm>
          <a:prstGeom prst="rect">
            <a:avLst/>
          </a:prstGeom>
          <a:noFill/>
        </p:spPr>
        <p:txBody>
          <a:bodyPr wrap="square" rtlCol="0">
            <a:spAutoFit/>
          </a:bodyPr>
          <a:p>
            <a:r>
              <a:rPr lang="en-US"/>
              <a:t>Live Courses</a:t>
            </a:r>
            <a:endParaRPr lang="en-US"/>
          </a:p>
          <a:p>
            <a:r>
              <a:rPr lang="en-US"/>
              <a:t>Self-paced</a:t>
            </a:r>
            <a:endParaRPr lang="en-US"/>
          </a:p>
        </p:txBody>
      </p:sp>
      <p:sp>
        <p:nvSpPr>
          <p:cNvPr id="10" name="Oval 9"/>
          <p:cNvSpPr/>
          <p:nvPr/>
        </p:nvSpPr>
        <p:spPr>
          <a:xfrm>
            <a:off x="4543425" y="2002790"/>
            <a:ext cx="97155" cy="76200"/>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11" name="Oval 10"/>
          <p:cNvSpPr/>
          <p:nvPr/>
        </p:nvSpPr>
        <p:spPr>
          <a:xfrm>
            <a:off x="4543425" y="2275205"/>
            <a:ext cx="97155" cy="76200"/>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12" name="Text Box 11"/>
          <p:cNvSpPr txBox="1"/>
          <p:nvPr/>
        </p:nvSpPr>
        <p:spPr>
          <a:xfrm>
            <a:off x="305435" y="9954260"/>
            <a:ext cx="4645660" cy="1076325"/>
          </a:xfrm>
          <a:prstGeom prst="rect">
            <a:avLst/>
          </a:prstGeom>
          <a:noFill/>
        </p:spPr>
        <p:txBody>
          <a:bodyPr wrap="square" rtlCol="0">
            <a:spAutoFit/>
          </a:bodyPr>
          <a:p>
            <a:r>
              <a:rPr lang="en-US" sz="2800"/>
              <a:t>Self-paced</a:t>
            </a:r>
            <a:r>
              <a:rPr lang="en-US" sz="2800" b="1"/>
              <a:t> </a:t>
            </a:r>
            <a:r>
              <a:rPr lang="en-US" sz="2800" b="1">
                <a:solidFill>
                  <a:schemeClr val="accent6"/>
                </a:solidFill>
              </a:rPr>
              <a:t>Course</a:t>
            </a:r>
            <a:endParaRPr lang="en-US"/>
          </a:p>
          <a:p>
            <a:r>
              <a:rPr lang="en-US"/>
              <a:t>    AWS Big Data</a:t>
            </a:r>
            <a:endParaRPr lang="en-US"/>
          </a:p>
          <a:p>
            <a:r>
              <a:rPr lang="en-US"/>
              <a:t>    Power BI</a:t>
            </a:r>
            <a:endParaRPr lang="en-US"/>
          </a:p>
        </p:txBody>
      </p:sp>
      <p:sp>
        <p:nvSpPr>
          <p:cNvPr id="13" name="Oval 12"/>
          <p:cNvSpPr/>
          <p:nvPr/>
        </p:nvSpPr>
        <p:spPr>
          <a:xfrm>
            <a:off x="441325" y="10500360"/>
            <a:ext cx="78105" cy="77470"/>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14" name="Oval 13"/>
          <p:cNvSpPr/>
          <p:nvPr/>
        </p:nvSpPr>
        <p:spPr>
          <a:xfrm>
            <a:off x="441325" y="10791825"/>
            <a:ext cx="76200" cy="76200"/>
          </a:xfrm>
          <a:prstGeom prst="ellipse">
            <a:avLst/>
          </a:prstGeom>
          <a:solidFill>
            <a:schemeClr val="accent6"/>
          </a:solidFill>
          <a:ln>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15" name="Picture 14"/>
          <p:cNvPicPr>
            <a:picLocks noChangeAspect="1"/>
          </p:cNvPicPr>
          <p:nvPr/>
        </p:nvPicPr>
        <p:blipFill>
          <a:blip r:embed="rId3"/>
          <a:stretch>
            <a:fillRect/>
          </a:stretch>
        </p:blipFill>
        <p:spPr>
          <a:xfrm>
            <a:off x="736600" y="2711450"/>
            <a:ext cx="5151120" cy="67544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Content Placeholder 7"/>
          <p:cNvSpPr>
            <a:spLocks noGrp="1"/>
          </p:cNvSpPr>
          <p:nvPr>
            <p:ph sz="half" idx="1"/>
          </p:nvPr>
        </p:nvSpPr>
        <p:spPr>
          <a:xfrm>
            <a:off x="471805" y="1515745"/>
            <a:ext cx="2914650" cy="9466580"/>
          </a:xfrm>
        </p:spPr>
        <p:txBody>
          <a:bodyPr>
            <a:normAutofit fontScale="90000" lnSpcReduction="20000"/>
          </a:bodyPr>
          <a:p>
            <a:pPr marL="0" indent="0">
              <a:buNone/>
            </a:pPr>
            <a:r>
              <a:rPr lang="en-US" sz="2000" b="1">
                <a:solidFill>
                  <a:schemeClr val="accent6"/>
                </a:solidFill>
              </a:rPr>
              <a:t>MODULE 1:</a:t>
            </a:r>
            <a:endParaRPr lang="en-US" sz="2000"/>
          </a:p>
          <a:p>
            <a:pPr marL="0" indent="0">
              <a:buNone/>
            </a:pPr>
            <a:r>
              <a:rPr lang="en-US" sz="2000" b="1"/>
              <a:t>Azure Blob Storage</a:t>
            </a:r>
            <a:r>
              <a:rPr lang="en-US"/>
              <a:t> </a:t>
            </a:r>
            <a:endParaRPr lang="en-US"/>
          </a:p>
          <a:p>
            <a:r>
              <a:rPr lang="en-US" sz="1800"/>
              <a:t>Detail knowledge of Blob</a:t>
            </a:r>
            <a:endParaRPr lang="en-US" sz="1800"/>
          </a:p>
          <a:p>
            <a:r>
              <a:rPr lang="en-US" sz="1800"/>
              <a:t>Create a container</a:t>
            </a:r>
            <a:endParaRPr lang="en-US" sz="1800"/>
          </a:p>
          <a:p>
            <a:r>
              <a:rPr lang="en-US" sz="1800"/>
              <a:t>Upload a blob to Azure Storage</a:t>
            </a:r>
            <a:endParaRPr lang="en-US" sz="1800"/>
          </a:p>
          <a:p>
            <a:r>
              <a:rPr lang="en-US" sz="1800"/>
              <a:t>Create a Blob</a:t>
            </a:r>
            <a:endParaRPr lang="en-US" sz="1800"/>
          </a:p>
          <a:p>
            <a:r>
              <a:rPr lang="en-US" sz="1800"/>
              <a:t>List of the blobs in a container</a:t>
            </a:r>
            <a:endParaRPr lang="en-US" sz="1800"/>
          </a:p>
          <a:p>
            <a:r>
              <a:rPr lang="en-US" sz="1800"/>
              <a:t>Delete a container</a:t>
            </a:r>
            <a:endParaRPr lang="en-US" sz="1800"/>
          </a:p>
          <a:p>
            <a:r>
              <a:rPr lang="en-US" sz="1800"/>
              <a:t>Download the blob to your local computer</a:t>
            </a:r>
            <a:endParaRPr lang="en-US" sz="1800"/>
          </a:p>
          <a:p>
            <a:r>
              <a:rPr lang="en-US" sz="1800"/>
              <a:t>Azure Key Vaultgx</a:t>
            </a:r>
            <a:endParaRPr lang="en-US" sz="1800"/>
          </a:p>
          <a:p>
            <a:r>
              <a:rPr lang="en-US" sz="1800"/>
              <a:t>Question and Answers</a:t>
            </a:r>
            <a:endParaRPr lang="en-US"/>
          </a:p>
          <a:p>
            <a:pPr marL="0" indent="0">
              <a:buNone/>
            </a:pPr>
            <a:endParaRPr lang="en-US"/>
          </a:p>
          <a:p>
            <a:pPr marL="0" indent="0">
              <a:buNone/>
            </a:pPr>
            <a:r>
              <a:rPr lang="en-US" sz="2000" b="1">
                <a:solidFill>
                  <a:schemeClr val="accent6"/>
                </a:solidFill>
              </a:rPr>
              <a:t>MODULE 2:</a:t>
            </a:r>
            <a:endParaRPr lang="en-US" sz="2000" b="1">
              <a:solidFill>
                <a:schemeClr val="accent6"/>
              </a:solidFill>
            </a:endParaRPr>
          </a:p>
          <a:p>
            <a:pPr marL="0" indent="0">
              <a:buNone/>
            </a:pPr>
            <a:r>
              <a:rPr lang="en-US" sz="2000" b="1"/>
              <a:t>Azure Data Lake Storage</a:t>
            </a:r>
            <a:r>
              <a:rPr lang="en-US"/>
              <a:t> </a:t>
            </a:r>
            <a:endParaRPr lang="en-US"/>
          </a:p>
          <a:p>
            <a:r>
              <a:rPr lang="en-US" sz="1780"/>
              <a:t>Detail knowledge of Data Lake</a:t>
            </a:r>
            <a:endParaRPr lang="en-US" sz="1780"/>
          </a:p>
          <a:p>
            <a:r>
              <a:rPr lang="en-US" sz="1780"/>
              <a:t>Create Azure Data Lake Gen 2 Account</a:t>
            </a:r>
            <a:endParaRPr lang="en-US" sz="1780"/>
          </a:p>
          <a:p>
            <a:r>
              <a:rPr lang="en-US" sz="1780"/>
              <a:t>Create Folders</a:t>
            </a:r>
            <a:endParaRPr lang="en-US" sz="1780"/>
          </a:p>
          <a:p>
            <a:r>
              <a:rPr lang="en-US" sz="1780"/>
              <a:t>Upload data</a:t>
            </a:r>
            <a:endParaRPr lang="en-US" sz="1780"/>
          </a:p>
          <a:p>
            <a:r>
              <a:rPr lang="en-US" sz="1780"/>
              <a:t>Secure data</a:t>
            </a:r>
            <a:endParaRPr lang="en-US" sz="1780"/>
          </a:p>
          <a:p>
            <a:r>
              <a:rPr lang="en-US" sz="1780"/>
              <a:t>Delete Azure Data Lake</a:t>
            </a:r>
            <a:endParaRPr lang="en-US" sz="1780"/>
          </a:p>
          <a:p>
            <a:r>
              <a:rPr lang="en-US" sz="1780"/>
              <a:t>Question Answer</a:t>
            </a:r>
            <a:endParaRPr lang="en-US" sz="1780"/>
          </a:p>
          <a:p>
            <a:r>
              <a:rPr lang="en-US" sz="1780"/>
              <a:t>Understand Azure Storage &amp; Create Azure Storage Account</a:t>
            </a:r>
            <a:endParaRPr lang="en-US" sz="1780"/>
          </a:p>
          <a:p>
            <a:r>
              <a:rPr lang="en-US" sz="1780"/>
              <a:t>Azure Data Lake Storage (ADLS)</a:t>
            </a:r>
            <a:endParaRPr lang="en-US" sz="1780"/>
          </a:p>
          <a:p>
            <a:r>
              <a:rPr lang="en-US" sz="1780"/>
              <a:t>Understand Azure File Share</a:t>
            </a:r>
            <a:endParaRPr lang="en-US" sz="1780"/>
          </a:p>
          <a:p>
            <a:r>
              <a:rPr lang="en-US" sz="1780"/>
              <a:t>Lab: Azure File Share</a:t>
            </a:r>
            <a:endParaRPr lang="en-US" sz="1780"/>
          </a:p>
          <a:p>
            <a:r>
              <a:rPr lang="en-US" sz="1780"/>
              <a:t>Understand Azure Queue Services</a:t>
            </a:r>
            <a:endParaRPr lang="en-US" sz="1780"/>
          </a:p>
          <a:p>
            <a:r>
              <a:rPr lang="en-US" sz="1780"/>
              <a:t>Lab: Azure Queue Services</a:t>
            </a:r>
            <a:endParaRPr lang="en-US" sz="1780"/>
          </a:p>
          <a:p>
            <a:r>
              <a:rPr lang="en-US" sz="1780"/>
              <a:t>Understand Azure Table Service</a:t>
            </a:r>
            <a:endParaRPr lang="en-US" sz="1780"/>
          </a:p>
          <a:p>
            <a:r>
              <a:rPr lang="en-US" sz="1780"/>
              <a:t>Lab: Azure Table Service</a:t>
            </a:r>
            <a:endParaRPr lang="en-US" sz="1780"/>
          </a:p>
          <a:p>
            <a:r>
              <a:rPr lang="en-US" sz="1780"/>
              <a:t>Lab: Azure Storage Explorer</a:t>
            </a:r>
            <a:endParaRPr lang="en-US" sz="1780"/>
          </a:p>
          <a:p>
            <a:pPr marL="0" indent="0">
              <a:buNone/>
            </a:pPr>
            <a:endParaRPr lang="en-US" sz="1780"/>
          </a:p>
        </p:txBody>
      </p:sp>
      <p:sp>
        <p:nvSpPr>
          <p:cNvPr id="9" name="Content Placeholder 8"/>
          <p:cNvSpPr>
            <a:spLocks noGrp="1"/>
          </p:cNvSpPr>
          <p:nvPr>
            <p:ph sz="half" idx="2"/>
          </p:nvPr>
        </p:nvSpPr>
        <p:spPr>
          <a:xfrm>
            <a:off x="3472180" y="1515745"/>
            <a:ext cx="2914650" cy="9466580"/>
          </a:xfrm>
        </p:spPr>
        <p:txBody>
          <a:bodyPr>
            <a:normAutofit lnSpcReduction="10000"/>
          </a:bodyPr>
          <a:p>
            <a:r>
              <a:rPr lang="en-US" sz="1600"/>
              <a:t>Azure Storage Access Keys and SAS token</a:t>
            </a:r>
            <a:endParaRPr lang="en-US" sz="1600"/>
          </a:p>
          <a:p>
            <a:r>
              <a:rPr lang="en-US" sz="1600"/>
              <a:t>Assignment 1: Azure Storage Account</a:t>
            </a:r>
            <a:endParaRPr lang="en-US" sz="1600"/>
          </a:p>
          <a:p>
            <a:endParaRPr lang="en-US" sz="1600"/>
          </a:p>
          <a:p>
            <a:pPr marL="0" indent="0">
              <a:buNone/>
            </a:pPr>
            <a:r>
              <a:rPr lang="en-US" sz="1800" b="1">
                <a:solidFill>
                  <a:schemeClr val="accent6"/>
                </a:solidFill>
              </a:rPr>
              <a:t>MODULE 3:</a:t>
            </a:r>
            <a:endParaRPr lang="en-US" sz="1800" b="1">
              <a:solidFill>
                <a:schemeClr val="accent6"/>
              </a:solidFill>
            </a:endParaRPr>
          </a:p>
          <a:p>
            <a:pPr marL="0" indent="0">
              <a:buNone/>
            </a:pPr>
            <a:r>
              <a:rPr lang="en-US" sz="1800" b="1"/>
              <a:t>Azure SQL Server</a:t>
            </a:r>
            <a:endParaRPr lang="en-US" sz="1600"/>
          </a:p>
          <a:p>
            <a:r>
              <a:rPr lang="en-US" sz="1600"/>
              <a:t>Introduction To Azure SQL</a:t>
            </a:r>
            <a:endParaRPr lang="en-US" sz="1600"/>
          </a:p>
          <a:p>
            <a:r>
              <a:rPr lang="en-US" sz="1600"/>
              <a:t>Create Azure SQL server and enable private IP</a:t>
            </a:r>
            <a:endParaRPr lang="en-US" sz="1600"/>
          </a:p>
          <a:p>
            <a:r>
              <a:rPr lang="en-US" sz="1600"/>
              <a:t>Create Database, table and insert Data</a:t>
            </a:r>
            <a:endParaRPr lang="en-US" sz="1600"/>
          </a:p>
          <a:p>
            <a:r>
              <a:rPr lang="en-US" sz="1600"/>
              <a:t>Queries for Azure SQL </a:t>
            </a:r>
            <a:endParaRPr lang="en-US" sz="1600"/>
          </a:p>
          <a:p>
            <a:r>
              <a:rPr lang="en-US" sz="1600"/>
              <a:t>Access Azure SQL from SSMS and Query it</a:t>
            </a:r>
            <a:endParaRPr lang="en-US" sz="1600"/>
          </a:p>
          <a:p>
            <a:r>
              <a:rPr lang="en-US" sz="1600"/>
              <a:t>Migration of Databases from On Premise to Cloud using the DMA</a:t>
            </a:r>
            <a:endParaRPr lang="en-US" sz="1600"/>
          </a:p>
          <a:p>
            <a:r>
              <a:rPr lang="en-US" sz="1600"/>
              <a:t>Migration of Databases from On Premise to Cloud using the Wizard</a:t>
            </a:r>
            <a:endParaRPr lang="en-US" sz="1600"/>
          </a:p>
          <a:p>
            <a:r>
              <a:rPr lang="en-US" sz="1600"/>
              <a:t>Secure data </a:t>
            </a:r>
            <a:endParaRPr lang="en-US" sz="1600"/>
          </a:p>
          <a:p>
            <a:r>
              <a:rPr lang="en-US" sz="1600"/>
              <a:t>Perform DML activities on Data</a:t>
            </a:r>
            <a:endParaRPr lang="en-US" sz="1600"/>
          </a:p>
          <a:p>
            <a:r>
              <a:rPr lang="en-US" sz="1600"/>
              <a:t>Question Answer</a:t>
            </a:r>
            <a:endParaRPr lang="en-US" sz="1600"/>
          </a:p>
          <a:p>
            <a:endParaRPr lang="en-US" sz="1600"/>
          </a:p>
          <a:p>
            <a:pPr marL="0" indent="0">
              <a:buNone/>
            </a:pPr>
            <a:r>
              <a:rPr lang="en-US" sz="1800" b="1">
                <a:solidFill>
                  <a:schemeClr val="accent6"/>
                </a:solidFill>
              </a:rPr>
              <a:t>MODULE 4:</a:t>
            </a:r>
            <a:endParaRPr lang="en-US" sz="1800"/>
          </a:p>
          <a:p>
            <a:pPr marL="0" indent="0">
              <a:buNone/>
            </a:pPr>
            <a:r>
              <a:rPr lang="en-US" sz="1800" b="1"/>
              <a:t>Azure Data Factory</a:t>
            </a:r>
            <a:endParaRPr lang="en-US" sz="1800"/>
          </a:p>
          <a:p>
            <a:pPr marL="0" indent="0">
              <a:buNone/>
            </a:pPr>
            <a:r>
              <a:rPr lang="en-US" sz="1600"/>
              <a:t>What is ETL? </a:t>
            </a:r>
            <a:endParaRPr lang="en-US" sz="1600"/>
          </a:p>
          <a:p>
            <a:pPr marL="0" indent="0">
              <a:buNone/>
            </a:pPr>
            <a:r>
              <a:rPr lang="en-US" sz="1600"/>
              <a:t>ETL vs ELT </a:t>
            </a:r>
            <a:endParaRPr lang="en-US" sz="1600"/>
          </a:p>
          <a:p>
            <a:pPr marL="0" indent="0">
              <a:buNone/>
            </a:pPr>
            <a:r>
              <a:rPr lang="en-US" sz="1600"/>
              <a:t>Introduction to Azure Data Factory</a:t>
            </a:r>
            <a:endParaRPr lang="en-US" sz="1600"/>
          </a:p>
          <a:p>
            <a:pPr marL="0" indent="0">
              <a:buNone/>
            </a:pPr>
            <a:r>
              <a:rPr lang="en-US" sz="1600"/>
              <a:t>Activities</a:t>
            </a:r>
            <a:endParaRPr lang="en-US" sz="1600"/>
          </a:p>
          <a:p>
            <a:pPr marL="0" indent="0">
              <a:buNone/>
            </a:pPr>
            <a:r>
              <a:rPr lang="en-US" sz="1600"/>
              <a:t>Copy Data</a:t>
            </a:r>
            <a:endParaRPr lang="en-US" sz="1600"/>
          </a:p>
          <a:p>
            <a:pPr marL="0" indent="0">
              <a:buNone/>
            </a:pPr>
            <a:r>
              <a:rPr lang="en-US" sz="1600"/>
              <a:t>Set Variable</a:t>
            </a:r>
            <a:endParaRPr lang="en-US" sz="1600"/>
          </a:p>
        </p:txBody>
      </p:sp>
      <p:pic>
        <p:nvPicPr>
          <p:cNvPr id="4" name="Picture 3" descr="binary-code-background"/>
          <p:cNvPicPr>
            <a:picLocks noChangeAspect="1"/>
          </p:cNvPicPr>
          <p:nvPr/>
        </p:nvPicPr>
        <p:blipFill>
          <a:blip r:embed="rId1"/>
          <a:stretch>
            <a:fillRect/>
          </a:stretch>
        </p:blipFill>
        <p:spPr>
          <a:xfrm>
            <a:off x="3429000" y="0"/>
            <a:ext cx="3429000" cy="1351915"/>
          </a:xfrm>
          <a:prstGeom prst="rect">
            <a:avLst/>
          </a:prstGeom>
        </p:spPr>
      </p:pic>
      <p:graphicFrame>
        <p:nvGraphicFramePr>
          <p:cNvPr id="5" name="Table 4"/>
          <p:cNvGraphicFramePr/>
          <p:nvPr>
            <p:custDataLst>
              <p:tags r:id="rId2"/>
            </p:custDataLst>
          </p:nvPr>
        </p:nvGraphicFramePr>
        <p:xfrm>
          <a:off x="12700" y="0"/>
          <a:ext cx="3429000" cy="1346200"/>
        </p:xfrm>
        <a:graphic>
          <a:graphicData uri="http://schemas.openxmlformats.org/drawingml/2006/table">
            <a:tbl>
              <a:tblPr firstRow="1" bandRow="1">
                <a:tableStyleId>{5940675A-B579-460E-94D1-54222C63F5DA}</a:tableStyleId>
              </a:tblPr>
              <a:tblGrid>
                <a:gridCol w="3429000"/>
              </a:tblGrid>
              <a:tr h="1346200">
                <a:tc>
                  <a:txBody>
                    <a:bodyPr/>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tr>
            </a:tbl>
          </a:graphicData>
        </a:graphic>
      </p:graphicFrame>
      <p:sp>
        <p:nvSpPr>
          <p:cNvPr id="6" name="Text Box 5"/>
          <p:cNvSpPr txBox="1"/>
          <p:nvPr/>
        </p:nvSpPr>
        <p:spPr>
          <a:xfrm>
            <a:off x="264795" y="537210"/>
            <a:ext cx="9757410" cy="521970"/>
          </a:xfrm>
          <a:prstGeom prst="rect">
            <a:avLst/>
          </a:prstGeom>
          <a:noFill/>
        </p:spPr>
        <p:txBody>
          <a:bodyPr wrap="square" rtlCol="0">
            <a:spAutoFit/>
          </a:bodyPr>
          <a:p>
            <a:r>
              <a:rPr lang="en-US" sz="2800">
                <a:solidFill>
                  <a:schemeClr val="bg1"/>
                </a:solidFill>
              </a:rPr>
              <a:t>Program</a:t>
            </a:r>
            <a:r>
              <a:rPr lang="en-US" sz="2800" b="1">
                <a:solidFill>
                  <a:schemeClr val="bg1"/>
                </a:solidFill>
              </a:rPr>
              <a:t> </a:t>
            </a:r>
            <a:r>
              <a:rPr lang="en-US" sz="2800" b="1">
                <a:solidFill>
                  <a:schemeClr val="accent2"/>
                </a:solidFill>
              </a:rPr>
              <a:t>Curriculum</a:t>
            </a:r>
            <a:endParaRPr lang="en-US" sz="2800" b="1">
              <a:solidFill>
                <a:schemeClr val="accent2"/>
              </a:solidFill>
            </a:endParaRPr>
          </a:p>
        </p:txBody>
      </p:sp>
      <p:cxnSp>
        <p:nvCxnSpPr>
          <p:cNvPr id="2" name="Straight Connector 1"/>
          <p:cNvCxnSpPr/>
          <p:nvPr/>
        </p:nvCxnSpPr>
        <p:spPr>
          <a:xfrm>
            <a:off x="20955" y="11755755"/>
            <a:ext cx="6849110" cy="0"/>
          </a:xfrm>
          <a:prstGeom prst="line">
            <a:avLst/>
          </a:prstGeom>
        </p:spPr>
        <p:style>
          <a:lnRef idx="2">
            <a:schemeClr val="accent1"/>
          </a:lnRef>
          <a:fillRef idx="0">
            <a:srgbClr val="FFFFFF"/>
          </a:fillRef>
          <a:effectRef idx="0">
            <a:srgbClr val="FFFFFF"/>
          </a:effectRef>
          <a:fontRef idx="minor">
            <a:schemeClr val="tx1"/>
          </a:fontRef>
        </p:style>
      </p:cxnSp>
      <p:sp>
        <p:nvSpPr>
          <p:cNvPr id="3" name="Text Box 2"/>
          <p:cNvSpPr txBox="1"/>
          <p:nvPr/>
        </p:nvSpPr>
        <p:spPr>
          <a:xfrm>
            <a:off x="368935" y="11755755"/>
            <a:ext cx="6179820" cy="306705"/>
          </a:xfrm>
          <a:prstGeom prst="rect">
            <a:avLst/>
          </a:prstGeom>
          <a:noFill/>
        </p:spPr>
        <p:txBody>
          <a:bodyPr wrap="square" rtlCol="0" anchor="t">
            <a:spAutoFit/>
          </a:bodyPr>
          <a:p>
            <a:r>
              <a:rPr lang="en-US" altLang="zh-CN" sz="1400">
                <a:solidFill>
                  <a:srgbClr val="7F7F7F"/>
                </a:solidFill>
                <a:sym typeface="+mn-ea"/>
              </a:rPr>
              <a:t> </a:t>
            </a:r>
            <a:r>
              <a:rPr lang="en-US" altLang="zh-CN" sz="1200">
                <a:solidFill>
                  <a:srgbClr val="7F7F7F"/>
                </a:solidFill>
                <a:sym typeface="+mn-ea"/>
              </a:rPr>
              <a:t>US: +1-516-422-2003                          sales@global-teq.com                     www.global-teq.com   </a:t>
            </a:r>
            <a:r>
              <a:rPr lang="en-US" altLang="zh-CN" sz="1400">
                <a:solidFill>
                  <a:srgbClr val="7F7F7F"/>
                </a:solidFill>
                <a:sym typeface="+mn-ea"/>
              </a:rPr>
              <a:t>                 </a:t>
            </a:r>
            <a:endParaRPr lang="en-US" altLang="zh-CN" sz="1400">
              <a:solidFill>
                <a:srgbClr val="7F7F7F"/>
              </a:solidFill>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Content Placeholder 6"/>
          <p:cNvSpPr>
            <a:spLocks noGrp="1"/>
          </p:cNvSpPr>
          <p:nvPr>
            <p:ph sz="half" idx="1"/>
          </p:nvPr>
        </p:nvSpPr>
        <p:spPr>
          <a:xfrm>
            <a:off x="471805" y="903605"/>
            <a:ext cx="2914650" cy="10078720"/>
          </a:xfrm>
        </p:spPr>
        <p:txBody>
          <a:bodyPr/>
          <a:p>
            <a:r>
              <a:rPr lang="en-US" sz="1600"/>
              <a:t>Get Metadata </a:t>
            </a:r>
            <a:endParaRPr lang="en-US" sz="1600"/>
          </a:p>
          <a:p>
            <a:r>
              <a:rPr lang="en-US" sz="1600"/>
              <a:t>For Each </a:t>
            </a:r>
            <a:endParaRPr lang="en-US" sz="1600"/>
          </a:p>
          <a:p>
            <a:r>
              <a:rPr lang="en-US" sz="1600"/>
              <a:t>Append Variable </a:t>
            </a:r>
            <a:endParaRPr lang="en-US" sz="1600"/>
          </a:p>
          <a:p>
            <a:r>
              <a:rPr lang="en-US" sz="1600"/>
              <a:t>Delete </a:t>
            </a:r>
            <a:endParaRPr lang="en-US" sz="1600"/>
          </a:p>
          <a:p>
            <a:r>
              <a:rPr lang="en-US" sz="1600"/>
              <a:t>Lookup </a:t>
            </a:r>
            <a:endParaRPr lang="en-US" sz="1600"/>
          </a:p>
          <a:p>
            <a:r>
              <a:rPr lang="en-US" sz="1600"/>
              <a:t>Stored procedure </a:t>
            </a:r>
            <a:endParaRPr lang="en-US" sz="1600"/>
          </a:p>
          <a:p>
            <a:r>
              <a:rPr lang="en-US" sz="1600"/>
              <a:t>Filter</a:t>
            </a:r>
            <a:endParaRPr lang="en-US" sz="1600"/>
          </a:p>
          <a:p>
            <a:r>
              <a:rPr lang="en-US" sz="1600"/>
              <a:t>IF </a:t>
            </a:r>
            <a:endParaRPr lang="en-US" sz="1600"/>
          </a:p>
          <a:p>
            <a:r>
              <a:rPr lang="en-US" sz="1600"/>
              <a:t>Switch </a:t>
            </a:r>
            <a:endParaRPr lang="en-US" sz="1600"/>
          </a:p>
          <a:p>
            <a:r>
              <a:rPr lang="en-US" sz="1600"/>
              <a:t>Execute Pipeline </a:t>
            </a:r>
            <a:endParaRPr lang="en-US" sz="1600"/>
          </a:p>
          <a:p>
            <a:r>
              <a:rPr lang="en-US" sz="1600"/>
              <a:t>Transformations in Dataflow</a:t>
            </a:r>
            <a:endParaRPr lang="en-US" sz="1600"/>
          </a:p>
          <a:p>
            <a:r>
              <a:rPr lang="en-US" sz="1600"/>
              <a:t>Sort </a:t>
            </a:r>
            <a:endParaRPr lang="en-US" sz="1600"/>
          </a:p>
          <a:p>
            <a:r>
              <a:rPr lang="en-US" sz="1600"/>
              <a:t>Filter </a:t>
            </a:r>
            <a:endParaRPr lang="en-US" sz="1600"/>
          </a:p>
          <a:p>
            <a:r>
              <a:rPr lang="en-US" sz="1600"/>
              <a:t>Derived </a:t>
            </a:r>
            <a:endParaRPr lang="en-US" sz="1600"/>
          </a:p>
          <a:p>
            <a:r>
              <a:rPr lang="en-US" sz="1600"/>
              <a:t>Conditional split </a:t>
            </a:r>
            <a:endParaRPr lang="en-US" sz="1600"/>
          </a:p>
          <a:p>
            <a:r>
              <a:rPr lang="en-US" sz="1600"/>
              <a:t>Cast</a:t>
            </a:r>
            <a:endParaRPr lang="en-US" sz="1600"/>
          </a:p>
          <a:p>
            <a:r>
              <a:rPr lang="en-US" sz="1600"/>
              <a:t>Surrogate </a:t>
            </a:r>
            <a:endParaRPr lang="en-US" sz="1600"/>
          </a:p>
          <a:p>
            <a:r>
              <a:rPr lang="en-US" sz="1600"/>
              <a:t>Aggregate </a:t>
            </a:r>
            <a:endParaRPr lang="en-US" sz="1600"/>
          </a:p>
          <a:p>
            <a:r>
              <a:rPr lang="en-US" sz="1600"/>
              <a:t>Pivot </a:t>
            </a:r>
            <a:endParaRPr lang="en-US" sz="1600"/>
          </a:p>
          <a:p>
            <a:r>
              <a:rPr lang="en-US" sz="1600"/>
              <a:t>Unpivot</a:t>
            </a:r>
            <a:endParaRPr lang="en-US" sz="1600"/>
          </a:p>
          <a:p>
            <a:r>
              <a:rPr lang="en-US" sz="1600"/>
              <a:t>Rank </a:t>
            </a:r>
            <a:endParaRPr lang="en-US" sz="1600"/>
          </a:p>
          <a:p>
            <a:r>
              <a:rPr lang="en-US" sz="1600"/>
              <a:t>Window </a:t>
            </a:r>
            <a:endParaRPr lang="en-US" sz="1600"/>
          </a:p>
          <a:p>
            <a:r>
              <a:rPr lang="en-US" sz="1600"/>
              <a:t>Union</a:t>
            </a:r>
            <a:endParaRPr lang="en-US" sz="1600"/>
          </a:p>
          <a:p>
            <a:r>
              <a:rPr lang="en-US" sz="1600"/>
              <a:t>Lookup </a:t>
            </a:r>
            <a:endParaRPr lang="en-US" sz="1600"/>
          </a:p>
          <a:p>
            <a:r>
              <a:rPr lang="en-US" sz="1600"/>
              <a:t>Exists </a:t>
            </a:r>
            <a:endParaRPr lang="en-US" sz="1600"/>
          </a:p>
          <a:p>
            <a:r>
              <a:rPr lang="en-US" sz="1600"/>
              <a:t>Join </a:t>
            </a:r>
            <a:endParaRPr lang="en-US" sz="1600"/>
          </a:p>
          <a:p>
            <a:r>
              <a:rPr lang="en-US" sz="1600"/>
              <a:t>Integration Run Time</a:t>
            </a:r>
            <a:endParaRPr lang="en-US" sz="1600"/>
          </a:p>
          <a:p>
            <a:r>
              <a:rPr lang="en-US" sz="1600">
                <a:sym typeface="+mn-ea"/>
              </a:rPr>
              <a:t>Link Service</a:t>
            </a:r>
            <a:endParaRPr lang="en-US" sz="1600"/>
          </a:p>
          <a:p>
            <a:r>
              <a:rPr lang="en-US" sz="1600">
                <a:sym typeface="+mn-ea"/>
              </a:rPr>
              <a:t>Datastore</a:t>
            </a:r>
            <a:endParaRPr lang="en-US" sz="1600"/>
          </a:p>
          <a:p>
            <a:r>
              <a:rPr lang="en-US" sz="1600">
                <a:sym typeface="+mn-ea"/>
              </a:rPr>
              <a:t>Connect Datastore</a:t>
            </a:r>
            <a:endParaRPr lang="en-US" sz="1600"/>
          </a:p>
          <a:p>
            <a:r>
              <a:rPr lang="en-US" sz="1600">
                <a:sym typeface="+mn-ea"/>
              </a:rPr>
              <a:t>Create Pipeline</a:t>
            </a:r>
            <a:endParaRPr lang="en-US" sz="1600"/>
          </a:p>
          <a:p>
            <a:r>
              <a:rPr lang="en-US" sz="1600">
                <a:sym typeface="+mn-ea"/>
              </a:rPr>
              <a:t>Data factory Triggers</a:t>
            </a:r>
            <a:endParaRPr lang="en-US" sz="1600"/>
          </a:p>
        </p:txBody>
      </p:sp>
      <p:sp>
        <p:nvSpPr>
          <p:cNvPr id="8" name="Content Placeholder 7"/>
          <p:cNvSpPr>
            <a:spLocks noGrp="1"/>
          </p:cNvSpPr>
          <p:nvPr>
            <p:ph sz="half" idx="2"/>
          </p:nvPr>
        </p:nvSpPr>
        <p:spPr>
          <a:xfrm>
            <a:off x="3472180" y="974090"/>
            <a:ext cx="2914650" cy="10008235"/>
          </a:xfrm>
        </p:spPr>
        <p:txBody>
          <a:bodyPr/>
          <a:p>
            <a:r>
              <a:rPr lang="en-US" sz="1600"/>
              <a:t>Debug Pipeline</a:t>
            </a:r>
            <a:endParaRPr lang="en-US" sz="1600"/>
          </a:p>
          <a:p>
            <a:r>
              <a:rPr lang="en-US" sz="1600"/>
              <a:t>Schedule Pipeline</a:t>
            </a:r>
            <a:endParaRPr lang="en-US" sz="1600"/>
          </a:p>
          <a:p>
            <a:r>
              <a:rPr lang="en-US" sz="1600"/>
              <a:t>Monitor Pipeline</a:t>
            </a:r>
            <a:endParaRPr lang="en-US" sz="1600"/>
          </a:p>
          <a:p>
            <a:r>
              <a:rPr lang="en-US" sz="1600"/>
              <a:t>Alert Rule</a:t>
            </a:r>
            <a:endParaRPr lang="en-US" sz="1600"/>
          </a:p>
          <a:p>
            <a:r>
              <a:rPr lang="en-US" sz="1600"/>
              <a:t>Lab</a:t>
            </a:r>
            <a:endParaRPr lang="en-US" sz="1600"/>
          </a:p>
          <a:p>
            <a:r>
              <a:rPr lang="en-US" sz="1600"/>
              <a:t>Question Answer</a:t>
            </a:r>
            <a:endParaRPr lang="en-US" sz="1600"/>
          </a:p>
          <a:p>
            <a:pPr marL="0" indent="0">
              <a:buNone/>
            </a:pPr>
            <a:endParaRPr lang="en-US" sz="1600"/>
          </a:p>
          <a:p>
            <a:pPr marL="0" indent="0">
              <a:buNone/>
            </a:pPr>
            <a:r>
              <a:rPr lang="en-US" sz="1800" b="1">
                <a:solidFill>
                  <a:schemeClr val="accent6"/>
                </a:solidFill>
              </a:rPr>
              <a:t>MODULE 5:</a:t>
            </a:r>
            <a:endParaRPr lang="en-US" sz="1800" b="1"/>
          </a:p>
          <a:p>
            <a:pPr marL="0" indent="0">
              <a:buNone/>
            </a:pPr>
            <a:r>
              <a:rPr lang="en-US" sz="1800" b="1"/>
              <a:t>Azure Data Bricks</a:t>
            </a:r>
            <a:endParaRPr lang="en-US" sz="1600"/>
          </a:p>
          <a:p>
            <a:r>
              <a:rPr lang="en-US" sz="1600"/>
              <a:t>Detail knowledge of Data Bricks</a:t>
            </a:r>
            <a:endParaRPr lang="en-US" sz="1600"/>
          </a:p>
          <a:p>
            <a:r>
              <a:rPr lang="en-US" sz="1600"/>
              <a:t>Delta Lake</a:t>
            </a:r>
            <a:endParaRPr lang="en-US" sz="1600"/>
          </a:p>
          <a:p>
            <a:r>
              <a:rPr lang="en-US" sz="1600"/>
              <a:t>Configure Data Bricks</a:t>
            </a:r>
            <a:endParaRPr lang="en-US" sz="1600"/>
          </a:p>
          <a:p>
            <a:r>
              <a:rPr lang="en-US" sz="1600"/>
              <a:t>Mount Storage</a:t>
            </a:r>
            <a:endParaRPr lang="en-US" sz="1600"/>
          </a:p>
          <a:p>
            <a:r>
              <a:rPr lang="en-US" sz="1600"/>
              <a:t>Notebook</a:t>
            </a:r>
            <a:endParaRPr lang="en-US" sz="1600"/>
          </a:p>
          <a:p>
            <a:r>
              <a:rPr lang="en-US" sz="1600"/>
              <a:t>Read Data</a:t>
            </a:r>
            <a:endParaRPr lang="en-US" sz="1600"/>
          </a:p>
          <a:p>
            <a:r>
              <a:rPr lang="en-US" sz="1600"/>
              <a:t>Store Data</a:t>
            </a:r>
            <a:endParaRPr lang="en-US" sz="1600"/>
          </a:p>
          <a:p>
            <a:r>
              <a:rPr lang="en-US" sz="1600"/>
              <a:t>Create multiple Notebook</a:t>
            </a:r>
            <a:endParaRPr lang="en-US" sz="1600"/>
          </a:p>
          <a:p>
            <a:r>
              <a:rPr lang="en-US" sz="1600"/>
              <a:t>Create Table and Delta table</a:t>
            </a:r>
            <a:endParaRPr lang="en-US" sz="1600"/>
          </a:p>
          <a:p>
            <a:r>
              <a:rPr lang="en-US" sz="1600"/>
              <a:t>User defined functions</a:t>
            </a:r>
            <a:endParaRPr lang="en-US" sz="1600"/>
          </a:p>
          <a:p>
            <a:r>
              <a:rPr lang="en-US" sz="1600"/>
              <a:t>Create Master Notebook</a:t>
            </a:r>
            <a:endParaRPr lang="en-US" sz="1600"/>
          </a:p>
          <a:p>
            <a:r>
              <a:rPr lang="en-US" sz="1600"/>
              <a:t>Implement Loop</a:t>
            </a:r>
            <a:endParaRPr lang="en-US" sz="1600"/>
          </a:p>
          <a:p>
            <a:r>
              <a:rPr lang="en-US" sz="1600">
                <a:sym typeface="+mn-ea"/>
              </a:rPr>
              <a:t>Implement Retry Mechanism</a:t>
            </a:r>
            <a:endParaRPr lang="en-US" sz="1600"/>
          </a:p>
          <a:p>
            <a:r>
              <a:rPr lang="en-US" sz="1600">
                <a:sym typeface="+mn-ea"/>
              </a:rPr>
              <a:t>Schedule Notebook</a:t>
            </a:r>
            <a:endParaRPr lang="en-US" sz="1600"/>
          </a:p>
          <a:p>
            <a:r>
              <a:rPr lang="en-US" sz="1600">
                <a:sym typeface="+mn-ea"/>
              </a:rPr>
              <a:t>Question Answer</a:t>
            </a:r>
            <a:endParaRPr lang="en-US" sz="1600"/>
          </a:p>
          <a:p>
            <a:r>
              <a:rPr lang="en-US" sz="1600">
                <a:sym typeface="+mn-ea"/>
              </a:rPr>
              <a:t>Create Job</a:t>
            </a:r>
            <a:endParaRPr lang="en-US" sz="1600"/>
          </a:p>
          <a:p>
            <a:r>
              <a:rPr lang="en-US" sz="1600">
                <a:sym typeface="+mn-ea"/>
              </a:rPr>
              <a:t>Job Clusters</a:t>
            </a:r>
            <a:endParaRPr lang="en-US" sz="1600"/>
          </a:p>
          <a:p>
            <a:r>
              <a:rPr lang="en-US" sz="1600">
                <a:sym typeface="+mn-ea"/>
              </a:rPr>
              <a:t>Pyspark Basics</a:t>
            </a:r>
            <a:endParaRPr lang="en-US" sz="1600"/>
          </a:p>
          <a:p>
            <a:r>
              <a:rPr lang="en-US" sz="1600">
                <a:sym typeface="+mn-ea"/>
              </a:rPr>
              <a:t>Logging</a:t>
            </a:r>
            <a:endParaRPr lang="en-US" sz="1600"/>
          </a:p>
          <a:p>
            <a:r>
              <a:rPr lang="en-US" sz="1600">
                <a:sym typeface="+mn-ea"/>
              </a:rPr>
              <a:t>Integration with Azure Blob </a:t>
            </a:r>
            <a:endParaRPr lang="en-US" sz="1600">
              <a:sym typeface="+mn-ea"/>
            </a:endParaRPr>
          </a:p>
          <a:p>
            <a:r>
              <a:rPr lang="en-US" sz="1600">
                <a:sym typeface="+mn-ea"/>
              </a:rPr>
              <a:t>storage</a:t>
            </a:r>
            <a:endParaRPr lang="en-US" sz="1600"/>
          </a:p>
        </p:txBody>
      </p:sp>
      <p:pic>
        <p:nvPicPr>
          <p:cNvPr id="4" name="Picture 3" descr="binary-code-background"/>
          <p:cNvPicPr>
            <a:picLocks noChangeAspect="1"/>
          </p:cNvPicPr>
          <p:nvPr/>
        </p:nvPicPr>
        <p:blipFill>
          <a:blip r:embed="rId1"/>
          <a:stretch>
            <a:fillRect/>
          </a:stretch>
        </p:blipFill>
        <p:spPr>
          <a:xfrm>
            <a:off x="3429000" y="0"/>
            <a:ext cx="3429000" cy="818515"/>
          </a:xfrm>
          <a:prstGeom prst="rect">
            <a:avLst/>
          </a:prstGeom>
        </p:spPr>
      </p:pic>
      <p:graphicFrame>
        <p:nvGraphicFramePr>
          <p:cNvPr id="5" name="Table 4"/>
          <p:cNvGraphicFramePr/>
          <p:nvPr>
            <p:custDataLst>
              <p:tags r:id="rId2"/>
            </p:custDataLst>
          </p:nvPr>
        </p:nvGraphicFramePr>
        <p:xfrm>
          <a:off x="-2540" y="0"/>
          <a:ext cx="3432175" cy="818515"/>
        </p:xfrm>
        <a:graphic>
          <a:graphicData uri="http://schemas.openxmlformats.org/drawingml/2006/table">
            <a:tbl>
              <a:tblPr firstRow="1" bandRow="1">
                <a:tableStyleId>{5940675A-B579-460E-94D1-54222C63F5DA}</a:tableStyleId>
              </a:tblPr>
              <a:tblGrid>
                <a:gridCol w="3432175"/>
              </a:tblGrid>
              <a:tr h="818515">
                <a:tc>
                  <a:txBody>
                    <a:bodyPr/>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tr>
            </a:tbl>
          </a:graphicData>
        </a:graphic>
      </p:graphicFrame>
      <p:cxnSp>
        <p:nvCxnSpPr>
          <p:cNvPr id="2" name="Straight Connector 1"/>
          <p:cNvCxnSpPr/>
          <p:nvPr/>
        </p:nvCxnSpPr>
        <p:spPr>
          <a:xfrm flipV="1">
            <a:off x="-3175" y="11698605"/>
            <a:ext cx="6863080" cy="14605"/>
          </a:xfrm>
          <a:prstGeom prst="line">
            <a:avLst/>
          </a:prstGeom>
        </p:spPr>
        <p:style>
          <a:lnRef idx="2">
            <a:schemeClr val="accent1"/>
          </a:lnRef>
          <a:fillRef idx="0">
            <a:srgbClr val="FFFFFF"/>
          </a:fillRef>
          <a:effectRef idx="0">
            <a:srgbClr val="FFFFFF"/>
          </a:effectRef>
          <a:fontRef idx="minor">
            <a:schemeClr val="tx1"/>
          </a:fontRef>
        </p:style>
      </p:cxnSp>
      <p:sp>
        <p:nvSpPr>
          <p:cNvPr id="3" name="Text Box 2"/>
          <p:cNvSpPr txBox="1"/>
          <p:nvPr/>
        </p:nvSpPr>
        <p:spPr>
          <a:xfrm>
            <a:off x="214630" y="11713210"/>
            <a:ext cx="6437630" cy="306705"/>
          </a:xfrm>
          <a:prstGeom prst="rect">
            <a:avLst/>
          </a:prstGeom>
          <a:noFill/>
        </p:spPr>
        <p:txBody>
          <a:bodyPr wrap="square" rtlCol="0" anchor="t">
            <a:spAutoFit/>
          </a:bodyPr>
          <a:p>
            <a:r>
              <a:rPr lang="en-US" altLang="zh-CN" sz="1400">
                <a:solidFill>
                  <a:srgbClr val="7F7F7F"/>
                </a:solidFill>
                <a:sym typeface="+mn-ea"/>
              </a:rPr>
              <a:t> </a:t>
            </a:r>
            <a:r>
              <a:rPr lang="en-US" altLang="zh-CN" sz="1200">
                <a:solidFill>
                  <a:srgbClr val="7F7F7F"/>
                </a:solidFill>
                <a:sym typeface="+mn-ea"/>
              </a:rPr>
              <a:t>US: +1-516-422-2003                                sales@global-teq.com                             www.global-teq.com   </a:t>
            </a:r>
            <a:r>
              <a:rPr lang="en-US" altLang="zh-CN" sz="1400">
                <a:solidFill>
                  <a:srgbClr val="7F7F7F"/>
                </a:solidFill>
                <a:sym typeface="+mn-ea"/>
              </a:rPr>
              <a:t>                 </a:t>
            </a:r>
            <a:endParaRPr lang="en-US" altLang="zh-CN" sz="1400">
              <a:solidFill>
                <a:srgbClr val="7F7F7F"/>
              </a:solidFill>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Content Placeholder 12"/>
          <p:cNvSpPr>
            <a:spLocks noGrp="1"/>
          </p:cNvSpPr>
          <p:nvPr>
            <p:ph sz="half" idx="1"/>
          </p:nvPr>
        </p:nvSpPr>
        <p:spPr>
          <a:xfrm>
            <a:off x="471805" y="1427480"/>
            <a:ext cx="2914650" cy="9554845"/>
          </a:xfrm>
        </p:spPr>
        <p:txBody>
          <a:bodyPr>
            <a:normAutofit lnSpcReduction="20000"/>
          </a:bodyPr>
          <a:p>
            <a:endParaRPr lang="en-US" sz="1600"/>
          </a:p>
          <a:p>
            <a:r>
              <a:rPr lang="en-US" sz="1600"/>
              <a:t>Integration With Azure SQL Storage</a:t>
            </a:r>
            <a:endParaRPr lang="en-US" sz="1600"/>
          </a:p>
          <a:p>
            <a:r>
              <a:rPr lang="en-US" sz="1600"/>
              <a:t>Hadoop Introduction</a:t>
            </a:r>
            <a:endParaRPr lang="en-US" sz="1600"/>
          </a:p>
          <a:p>
            <a:r>
              <a:rPr lang="en-US" sz="1600"/>
              <a:t>Spark Overview</a:t>
            </a:r>
            <a:endParaRPr lang="en-US" sz="1600"/>
          </a:p>
          <a:p>
            <a:r>
              <a:rPr lang="en-US" sz="1600"/>
              <a:t>Lab: Azur Databricks Workspace creation</a:t>
            </a:r>
            <a:endParaRPr lang="en-US" sz="1600"/>
          </a:p>
          <a:p>
            <a:r>
              <a:rPr lang="en-US" sz="1600"/>
              <a:t>Lab: Reading File and transformations</a:t>
            </a:r>
            <a:endParaRPr lang="en-US" sz="1600"/>
          </a:p>
          <a:p>
            <a:r>
              <a:rPr lang="en-US" sz="1600"/>
              <a:t>Lab: Aggregation, Joins, Sorting</a:t>
            </a:r>
            <a:endParaRPr lang="en-US" sz="1600"/>
          </a:p>
          <a:p>
            <a:r>
              <a:rPr lang="en-US" sz="1600"/>
              <a:t>Lab: Spark SQL</a:t>
            </a:r>
            <a:endParaRPr lang="en-US" sz="1600"/>
          </a:p>
          <a:p>
            <a:r>
              <a:rPr lang="en-US" sz="1600"/>
              <a:t>Lab: Action vs Transformation, Shuffling, Partitioning</a:t>
            </a:r>
            <a:endParaRPr lang="en-US" sz="1600"/>
          </a:p>
          <a:p>
            <a:r>
              <a:rPr lang="en-US" sz="1600"/>
              <a:t>Lab: Azure Databricks Mount ADLS</a:t>
            </a:r>
            <a:endParaRPr lang="en-US" sz="1600"/>
          </a:p>
          <a:p>
            <a:r>
              <a:rPr lang="en-US" sz="1600"/>
              <a:t>Lab: ADF and Azure data bricks integration</a:t>
            </a:r>
            <a:endParaRPr lang="en-US" sz="1600"/>
          </a:p>
          <a:p>
            <a:r>
              <a:rPr lang="en-US" sz="1600"/>
              <a:t>Lab: Spark Delta tables</a:t>
            </a:r>
            <a:endParaRPr lang="en-US" sz="1600"/>
          </a:p>
          <a:p>
            <a:r>
              <a:rPr lang="en-US" sz="1600"/>
              <a:t>Lab: Azure Databricks Cluster management</a:t>
            </a:r>
            <a:endParaRPr lang="en-US" sz="1600"/>
          </a:p>
          <a:p>
            <a:r>
              <a:rPr lang="en-US" sz="1600"/>
              <a:t>Lab: Azure Databricks Job Scheduling</a:t>
            </a:r>
            <a:endParaRPr lang="en-US" sz="1600"/>
          </a:p>
          <a:p>
            <a:r>
              <a:rPr lang="en-US" sz="1600"/>
              <a:t>Lab: Azure Databricks Streaming</a:t>
            </a:r>
            <a:endParaRPr lang="en-US" sz="1600"/>
          </a:p>
          <a:p>
            <a:r>
              <a:rPr lang="en-US" sz="1600"/>
              <a:t>Databricks utilities and library installations</a:t>
            </a:r>
            <a:endParaRPr lang="en-US" sz="1600"/>
          </a:p>
          <a:p>
            <a:r>
              <a:rPr lang="en-US" sz="1600"/>
              <a:t>Question Answer</a:t>
            </a:r>
            <a:endParaRPr lang="en-US" sz="1600"/>
          </a:p>
          <a:p>
            <a:pPr marL="0" indent="0">
              <a:buNone/>
            </a:pPr>
            <a:endParaRPr lang="en-US" sz="1600"/>
          </a:p>
          <a:p>
            <a:pPr marL="0" indent="0">
              <a:buNone/>
            </a:pPr>
            <a:r>
              <a:rPr lang="en-US" sz="1800" b="1">
                <a:solidFill>
                  <a:schemeClr val="accent6"/>
                </a:solidFill>
              </a:rPr>
              <a:t>MODULE 6:</a:t>
            </a:r>
            <a:endParaRPr lang="en-US" sz="1800" b="1"/>
          </a:p>
          <a:p>
            <a:pPr marL="0" indent="0">
              <a:buNone/>
            </a:pPr>
            <a:r>
              <a:rPr lang="en-US" sz="1800" b="1"/>
              <a:t>Azure Synapse Analytics</a:t>
            </a:r>
            <a:r>
              <a:rPr lang="en-US" sz="1800"/>
              <a:t>	</a:t>
            </a:r>
            <a:endParaRPr lang="en-US" sz="1800"/>
          </a:p>
          <a:p>
            <a:r>
              <a:rPr lang="en-US" sz="1600">
                <a:sym typeface="+mn-ea"/>
              </a:rPr>
              <a:t>Azure Synapse Introduction and account creation</a:t>
            </a:r>
            <a:endParaRPr lang="en-US" sz="1600"/>
          </a:p>
          <a:p>
            <a:r>
              <a:rPr lang="en-US" sz="1600">
                <a:sym typeface="+mn-ea"/>
              </a:rPr>
              <a:t>MPP architecture</a:t>
            </a:r>
            <a:endParaRPr lang="en-US" sz="1600"/>
          </a:p>
          <a:p>
            <a:r>
              <a:rPr lang="en-US" sz="1600">
                <a:sym typeface="+mn-ea"/>
              </a:rPr>
              <a:t>Design Synapse Pipelines</a:t>
            </a:r>
            <a:endParaRPr lang="en-US" sz="1600"/>
          </a:p>
          <a:p>
            <a:r>
              <a:rPr lang="en-US" sz="1600">
                <a:sym typeface="+mn-ea"/>
              </a:rPr>
              <a:t>SQL pools</a:t>
            </a:r>
            <a:endParaRPr lang="en-US" sz="1600"/>
          </a:p>
          <a:p>
            <a:r>
              <a:rPr lang="en-US" sz="1600">
                <a:sym typeface="+mn-ea"/>
              </a:rPr>
              <a:t>Spark Cluster</a:t>
            </a:r>
            <a:endParaRPr lang="en-US" sz="1600"/>
          </a:p>
          <a:p>
            <a:r>
              <a:rPr lang="en-US" sz="1600">
                <a:sym typeface="+mn-ea"/>
              </a:rPr>
              <a:t>Azure Synapse Lab</a:t>
            </a:r>
            <a:endParaRPr lang="en-US" sz="1600">
              <a:sym typeface="+mn-ea"/>
            </a:endParaRPr>
          </a:p>
          <a:p>
            <a:r>
              <a:rPr lang="en-US" sz="1600">
                <a:sym typeface="+mn-ea"/>
              </a:rPr>
              <a:t>Azure Synapse Assignment</a:t>
            </a:r>
            <a:endParaRPr lang="en-US" sz="1600"/>
          </a:p>
          <a:p>
            <a:pPr marL="0" indent="0">
              <a:buNone/>
            </a:pPr>
            <a:endParaRPr lang="en-US" sz="1600"/>
          </a:p>
        </p:txBody>
      </p:sp>
      <p:sp>
        <p:nvSpPr>
          <p:cNvPr id="14" name="Content Placeholder 13"/>
          <p:cNvSpPr>
            <a:spLocks noGrp="1"/>
          </p:cNvSpPr>
          <p:nvPr>
            <p:ph sz="half" idx="2"/>
          </p:nvPr>
        </p:nvSpPr>
        <p:spPr>
          <a:xfrm>
            <a:off x="3472180" y="1427480"/>
            <a:ext cx="2914650" cy="9554845"/>
          </a:xfrm>
        </p:spPr>
        <p:txBody>
          <a:bodyPr/>
          <a:p>
            <a:pPr marL="0" indent="0">
              <a:buNone/>
            </a:pPr>
            <a:r>
              <a:rPr lang="en-US" sz="2000" b="1">
                <a:solidFill>
                  <a:schemeClr val="accent6"/>
                </a:solidFill>
              </a:rPr>
              <a:t>Skills to Master</a:t>
            </a:r>
            <a:endParaRPr lang="en-US" sz="2000"/>
          </a:p>
          <a:p>
            <a:r>
              <a:rPr lang="en-US" sz="1600" b="1"/>
              <a:t>Blob Storage</a:t>
            </a:r>
            <a:endParaRPr lang="en-US" sz="1600" b="1"/>
          </a:p>
          <a:p>
            <a:r>
              <a:rPr lang="en-US" sz="1600" b="1"/>
              <a:t>ADLS</a:t>
            </a:r>
            <a:endParaRPr lang="en-US" sz="1600" b="1"/>
          </a:p>
          <a:p>
            <a:r>
              <a:rPr lang="en-US" sz="1600" b="1"/>
              <a:t>SQL</a:t>
            </a:r>
            <a:endParaRPr lang="en-US" sz="1600" b="1"/>
          </a:p>
          <a:p>
            <a:r>
              <a:rPr lang="en-US" sz="1600" b="1"/>
              <a:t>DML</a:t>
            </a:r>
            <a:endParaRPr lang="en-US" sz="1600" b="1"/>
          </a:p>
          <a:p>
            <a:r>
              <a:rPr lang="en-US" sz="1600" b="1"/>
              <a:t>ETL</a:t>
            </a:r>
            <a:endParaRPr lang="en-US" sz="1600" b="1"/>
          </a:p>
          <a:p>
            <a:r>
              <a:rPr lang="en-US" sz="1600" b="1"/>
              <a:t>Data Bricks</a:t>
            </a:r>
            <a:endParaRPr lang="en-US" sz="1600" b="1"/>
          </a:p>
          <a:p>
            <a:r>
              <a:rPr lang="en-US" sz="1600" b="1"/>
              <a:t>Synapse Analytics</a:t>
            </a:r>
            <a:endParaRPr lang="en-US" sz="1600" b="1"/>
          </a:p>
          <a:p>
            <a:pPr marL="0" indent="0">
              <a:buNone/>
            </a:pPr>
            <a:endParaRPr lang="en-US" sz="1600"/>
          </a:p>
          <a:p>
            <a:pPr marL="0" indent="0">
              <a:buNone/>
            </a:pPr>
            <a:endParaRPr lang="en-US" sz="1600">
              <a:sym typeface="+mn-ea"/>
            </a:endParaRPr>
          </a:p>
          <a:p>
            <a:pPr>
              <a:buFont typeface="Wingdings" panose="05000000000000000000" charset="0"/>
              <a:buChar char="Ø"/>
            </a:pPr>
            <a:r>
              <a:rPr lang="en-US" sz="1600">
                <a:sym typeface="+mn-ea"/>
              </a:rPr>
              <a:t>Azure Data Engineer – Developer best practices</a:t>
            </a:r>
            <a:endParaRPr lang="en-US" sz="1600"/>
          </a:p>
          <a:p>
            <a:pPr>
              <a:buFont typeface="Wingdings" panose="05000000000000000000" charset="0"/>
              <a:buChar char="Ø"/>
            </a:pPr>
            <a:r>
              <a:rPr lang="en-US" sz="1600">
                <a:sym typeface="+mn-ea"/>
              </a:rPr>
              <a:t>Optimizations Techniques</a:t>
            </a:r>
            <a:endParaRPr lang="en-US" sz="1600"/>
          </a:p>
          <a:p>
            <a:pPr>
              <a:buFont typeface="Wingdings" panose="05000000000000000000" charset="0"/>
              <a:buChar char="Ø"/>
            </a:pPr>
            <a:r>
              <a:rPr lang="en-US" sz="1600">
                <a:sym typeface="+mn-ea"/>
              </a:rPr>
              <a:t>Implementation of End to End Project</a:t>
            </a:r>
            <a:endParaRPr lang="en-US" sz="1600"/>
          </a:p>
        </p:txBody>
      </p:sp>
      <p:pic>
        <p:nvPicPr>
          <p:cNvPr id="10" name="Picture 9" descr="binary-code-background"/>
          <p:cNvPicPr>
            <a:picLocks noChangeAspect="1"/>
          </p:cNvPicPr>
          <p:nvPr/>
        </p:nvPicPr>
        <p:blipFill>
          <a:blip r:embed="rId1"/>
          <a:stretch>
            <a:fillRect/>
          </a:stretch>
        </p:blipFill>
        <p:spPr>
          <a:xfrm>
            <a:off x="3877310" y="0"/>
            <a:ext cx="2980690" cy="1320800"/>
          </a:xfrm>
          <a:prstGeom prst="rect">
            <a:avLst/>
          </a:prstGeom>
        </p:spPr>
      </p:pic>
      <p:graphicFrame>
        <p:nvGraphicFramePr>
          <p:cNvPr id="11" name="Table 10"/>
          <p:cNvGraphicFramePr/>
          <p:nvPr>
            <p:custDataLst>
              <p:tags r:id="rId2"/>
            </p:custDataLst>
          </p:nvPr>
        </p:nvGraphicFramePr>
        <p:xfrm>
          <a:off x="0" y="0"/>
          <a:ext cx="3898900" cy="1320800"/>
        </p:xfrm>
        <a:graphic>
          <a:graphicData uri="http://schemas.openxmlformats.org/drawingml/2006/table">
            <a:tbl>
              <a:tblPr firstRow="1" bandRow="1">
                <a:tableStyleId>{5940675A-B579-460E-94D1-54222C63F5DA}</a:tableStyleId>
              </a:tblPr>
              <a:tblGrid>
                <a:gridCol w="3898900"/>
              </a:tblGrid>
              <a:tr h="1320800">
                <a:tc>
                  <a:txBody>
                    <a:bodyPr/>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tr>
            </a:tbl>
          </a:graphicData>
        </a:graphic>
      </p:graphicFrame>
      <p:cxnSp>
        <p:nvCxnSpPr>
          <p:cNvPr id="2" name="Straight Connector 1"/>
          <p:cNvCxnSpPr/>
          <p:nvPr/>
        </p:nvCxnSpPr>
        <p:spPr>
          <a:xfrm flipV="1">
            <a:off x="3576955" y="4273550"/>
            <a:ext cx="2901315" cy="14605"/>
          </a:xfrm>
          <a:prstGeom prst="line">
            <a:avLst/>
          </a:prstGeom>
          <a:ln>
            <a:solidFill>
              <a:schemeClr val="accent6"/>
            </a:solidFill>
          </a:ln>
        </p:spPr>
        <p:style>
          <a:lnRef idx="2">
            <a:schemeClr val="accent1"/>
          </a:lnRef>
          <a:fillRef idx="0">
            <a:srgbClr val="FFFFFF"/>
          </a:fillRef>
          <a:effectRef idx="0">
            <a:srgbClr val="FFFFFF"/>
          </a:effectRef>
          <a:fontRef idx="minor">
            <a:schemeClr val="tx1"/>
          </a:fontRef>
        </p:style>
      </p:cxnSp>
      <p:cxnSp>
        <p:nvCxnSpPr>
          <p:cNvPr id="3" name="Straight Connector 2"/>
          <p:cNvCxnSpPr/>
          <p:nvPr/>
        </p:nvCxnSpPr>
        <p:spPr>
          <a:xfrm>
            <a:off x="22860" y="11689715"/>
            <a:ext cx="6879590" cy="0"/>
          </a:xfrm>
          <a:prstGeom prst="line">
            <a:avLst/>
          </a:prstGeom>
        </p:spPr>
        <p:style>
          <a:lnRef idx="2">
            <a:schemeClr val="accent1"/>
          </a:lnRef>
          <a:fillRef idx="0">
            <a:srgbClr val="FFFFFF"/>
          </a:fillRef>
          <a:effectRef idx="0">
            <a:srgbClr val="FFFFFF"/>
          </a:effectRef>
          <a:fontRef idx="minor">
            <a:schemeClr val="tx1"/>
          </a:fontRef>
        </p:style>
      </p:cxnSp>
      <p:sp>
        <p:nvSpPr>
          <p:cNvPr id="4" name="Text Box 3"/>
          <p:cNvSpPr txBox="1"/>
          <p:nvPr/>
        </p:nvSpPr>
        <p:spPr>
          <a:xfrm>
            <a:off x="338455" y="11670030"/>
            <a:ext cx="6331585" cy="306705"/>
          </a:xfrm>
          <a:prstGeom prst="rect">
            <a:avLst/>
          </a:prstGeom>
          <a:noFill/>
        </p:spPr>
        <p:txBody>
          <a:bodyPr wrap="square" rtlCol="0" anchor="t">
            <a:spAutoFit/>
          </a:bodyPr>
          <a:p>
            <a:r>
              <a:rPr lang="en-US" altLang="zh-CN" sz="1400">
                <a:solidFill>
                  <a:srgbClr val="7F7F7F"/>
                </a:solidFill>
                <a:sym typeface="+mn-ea"/>
              </a:rPr>
              <a:t> </a:t>
            </a:r>
            <a:r>
              <a:rPr lang="en-US" altLang="zh-CN" sz="1200">
                <a:solidFill>
                  <a:srgbClr val="7F7F7F"/>
                </a:solidFill>
                <a:sym typeface="+mn-ea"/>
              </a:rPr>
              <a:t>US: +1-516-422-2003                       sales@global-teq.com                             www.global-teq.com   </a:t>
            </a:r>
            <a:r>
              <a:rPr lang="en-US" altLang="zh-CN" sz="1400">
                <a:solidFill>
                  <a:srgbClr val="7F7F7F"/>
                </a:solidFill>
                <a:sym typeface="+mn-ea"/>
              </a:rPr>
              <a:t>                 </a:t>
            </a:r>
            <a:endParaRPr lang="en-US" altLang="zh-CN" sz="1400">
              <a:solidFill>
                <a:srgbClr val="7F7F7F"/>
              </a:solidFill>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6" name="Picture 5" descr="admin-apartment-exasperated-by-annoying-bugs-while-programming"/>
          <p:cNvPicPr>
            <a:picLocks noChangeAspect="1"/>
          </p:cNvPicPr>
          <p:nvPr/>
        </p:nvPicPr>
        <p:blipFill>
          <a:blip r:embed="rId1"/>
          <a:stretch>
            <a:fillRect/>
          </a:stretch>
        </p:blipFill>
        <p:spPr>
          <a:xfrm>
            <a:off x="0" y="0"/>
            <a:ext cx="6858000" cy="3136265"/>
          </a:xfrm>
          <a:prstGeom prst="rect">
            <a:avLst/>
          </a:prstGeom>
        </p:spPr>
      </p:pic>
      <p:graphicFrame>
        <p:nvGraphicFramePr>
          <p:cNvPr id="7" name="Table 6"/>
          <p:cNvGraphicFramePr/>
          <p:nvPr>
            <p:custDataLst>
              <p:tags r:id="rId2"/>
            </p:custDataLst>
          </p:nvPr>
        </p:nvGraphicFramePr>
        <p:xfrm>
          <a:off x="292100" y="2824480"/>
          <a:ext cx="6311900" cy="531495"/>
        </p:xfrm>
        <a:graphic>
          <a:graphicData uri="http://schemas.openxmlformats.org/drawingml/2006/table">
            <a:tbl>
              <a:tblPr firstRow="1" bandRow="1">
                <a:tableStyleId>{5940675A-B579-460E-94D1-54222C63F5DA}</a:tableStyleId>
              </a:tblPr>
              <a:tblGrid>
                <a:gridCol w="6311900"/>
              </a:tblGrid>
              <a:tr h="531495">
                <a:tc>
                  <a:txBody>
                    <a:bodyPr/>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sp>
        <p:nvSpPr>
          <p:cNvPr id="8" name="Text Box 7"/>
          <p:cNvSpPr txBox="1"/>
          <p:nvPr/>
        </p:nvSpPr>
        <p:spPr>
          <a:xfrm>
            <a:off x="744855" y="2891155"/>
            <a:ext cx="1948815" cy="398780"/>
          </a:xfrm>
          <a:prstGeom prst="rect">
            <a:avLst/>
          </a:prstGeom>
          <a:noFill/>
        </p:spPr>
        <p:txBody>
          <a:bodyPr wrap="square" rtlCol="0">
            <a:spAutoFit/>
          </a:bodyPr>
          <a:p>
            <a:r>
              <a:rPr lang="en-US" sz="1000" b="1"/>
              <a:t>500+</a:t>
            </a:r>
            <a:endParaRPr lang="en-US" sz="1000" b="1"/>
          </a:p>
          <a:p>
            <a:r>
              <a:rPr lang="en-US" sz="1000">
                <a:solidFill>
                  <a:schemeClr val="bg2">
                    <a:lumMod val="75000"/>
                  </a:schemeClr>
                </a:solidFill>
              </a:rPr>
              <a:t>Webinars</a:t>
            </a:r>
            <a:endParaRPr lang="en-US" sz="1000">
              <a:solidFill>
                <a:schemeClr val="bg2">
                  <a:lumMod val="75000"/>
                </a:schemeClr>
              </a:solidFill>
            </a:endParaRPr>
          </a:p>
        </p:txBody>
      </p:sp>
      <p:sp>
        <p:nvSpPr>
          <p:cNvPr id="9" name="Text Box 8"/>
          <p:cNvSpPr txBox="1"/>
          <p:nvPr/>
        </p:nvSpPr>
        <p:spPr>
          <a:xfrm>
            <a:off x="2056765" y="2891155"/>
            <a:ext cx="1977390" cy="398780"/>
          </a:xfrm>
          <a:prstGeom prst="rect">
            <a:avLst/>
          </a:prstGeom>
          <a:noFill/>
        </p:spPr>
        <p:txBody>
          <a:bodyPr wrap="square" rtlCol="0">
            <a:noAutofit/>
          </a:bodyPr>
          <a:p>
            <a:r>
              <a:rPr lang="en-US" sz="1000" b="1"/>
              <a:t>600+</a:t>
            </a:r>
            <a:r>
              <a:rPr lang="en-US" sz="1000"/>
              <a:t> </a:t>
            </a:r>
            <a:endParaRPr lang="en-US" sz="1000"/>
          </a:p>
          <a:p>
            <a:r>
              <a:rPr lang="en-US" sz="1000">
                <a:solidFill>
                  <a:schemeClr val="bg2">
                    <a:lumMod val="75000"/>
                  </a:schemeClr>
                </a:solidFill>
              </a:rPr>
              <a:t>Job Shares</a:t>
            </a:r>
            <a:endParaRPr lang="en-US" sz="1000">
              <a:solidFill>
                <a:schemeClr val="bg2">
                  <a:lumMod val="75000"/>
                </a:schemeClr>
              </a:solidFill>
            </a:endParaRPr>
          </a:p>
        </p:txBody>
      </p:sp>
      <p:sp>
        <p:nvSpPr>
          <p:cNvPr id="11" name="Text Box 10"/>
          <p:cNvSpPr txBox="1"/>
          <p:nvPr/>
        </p:nvSpPr>
        <p:spPr>
          <a:xfrm>
            <a:off x="3540760" y="2891155"/>
            <a:ext cx="4055110" cy="398780"/>
          </a:xfrm>
          <a:prstGeom prst="rect">
            <a:avLst/>
          </a:prstGeom>
          <a:noFill/>
        </p:spPr>
        <p:txBody>
          <a:bodyPr wrap="square" rtlCol="0">
            <a:spAutoFit/>
          </a:bodyPr>
          <a:p>
            <a:r>
              <a:rPr lang="en-US" sz="1000" b="1"/>
              <a:t>400+</a:t>
            </a:r>
            <a:endParaRPr lang="en-US" sz="1000"/>
          </a:p>
          <a:p>
            <a:r>
              <a:rPr lang="en-US" sz="1000">
                <a:solidFill>
                  <a:schemeClr val="bg2">
                    <a:lumMod val="75000"/>
                  </a:schemeClr>
                </a:solidFill>
              </a:rPr>
              <a:t>Hiring Partners</a:t>
            </a:r>
            <a:endParaRPr lang="en-US" sz="1000">
              <a:solidFill>
                <a:schemeClr val="bg2">
                  <a:lumMod val="75000"/>
                </a:schemeClr>
              </a:solidFill>
            </a:endParaRPr>
          </a:p>
        </p:txBody>
      </p:sp>
      <p:sp>
        <p:nvSpPr>
          <p:cNvPr id="12" name="Text Box 11"/>
          <p:cNvSpPr txBox="1"/>
          <p:nvPr/>
        </p:nvSpPr>
        <p:spPr>
          <a:xfrm>
            <a:off x="5299710" y="2891155"/>
            <a:ext cx="3968750" cy="398780"/>
          </a:xfrm>
          <a:prstGeom prst="rect">
            <a:avLst/>
          </a:prstGeom>
          <a:noFill/>
        </p:spPr>
        <p:txBody>
          <a:bodyPr wrap="square" rtlCol="0">
            <a:spAutoFit/>
          </a:bodyPr>
          <a:p>
            <a:r>
              <a:rPr lang="en-US" sz="1000" b="1"/>
              <a:t>55%</a:t>
            </a:r>
            <a:endParaRPr lang="en-US" sz="1000"/>
          </a:p>
          <a:p>
            <a:r>
              <a:rPr lang="en-US" sz="1000">
                <a:solidFill>
                  <a:schemeClr val="bg2">
                    <a:lumMod val="75000"/>
                  </a:schemeClr>
                </a:solidFill>
              </a:rPr>
              <a:t>Avg. Salary Hike*</a:t>
            </a:r>
            <a:endParaRPr lang="en-US" sz="1000">
              <a:solidFill>
                <a:schemeClr val="bg2">
                  <a:lumMod val="75000"/>
                </a:schemeClr>
              </a:solidFill>
            </a:endParaRPr>
          </a:p>
        </p:txBody>
      </p:sp>
      <p:sp>
        <p:nvSpPr>
          <p:cNvPr id="13" name="Text Box 12"/>
          <p:cNvSpPr txBox="1"/>
          <p:nvPr/>
        </p:nvSpPr>
        <p:spPr>
          <a:xfrm>
            <a:off x="292100" y="3547745"/>
            <a:ext cx="3924300" cy="460375"/>
          </a:xfrm>
          <a:prstGeom prst="rect">
            <a:avLst/>
          </a:prstGeom>
          <a:noFill/>
        </p:spPr>
        <p:txBody>
          <a:bodyPr wrap="square" rtlCol="0">
            <a:spAutoFit/>
          </a:bodyPr>
          <a:p>
            <a:r>
              <a:rPr lang="en-US" sz="2400"/>
              <a:t>What Makes Us </a:t>
            </a:r>
            <a:r>
              <a:rPr lang="en-US" sz="2400" b="1">
                <a:solidFill>
                  <a:schemeClr val="accent6"/>
                </a:solidFill>
              </a:rPr>
              <a:t>Tick</a:t>
            </a:r>
            <a:endParaRPr lang="en-US" sz="2400" b="1">
              <a:solidFill>
                <a:schemeClr val="accent6"/>
              </a:solidFill>
            </a:endParaRPr>
          </a:p>
        </p:txBody>
      </p:sp>
      <p:sp>
        <p:nvSpPr>
          <p:cNvPr id="15" name="Text Box 14"/>
          <p:cNvSpPr txBox="1"/>
          <p:nvPr/>
        </p:nvSpPr>
        <p:spPr>
          <a:xfrm>
            <a:off x="862330" y="4100195"/>
            <a:ext cx="1866900" cy="660400"/>
          </a:xfrm>
          <a:prstGeom prst="rect">
            <a:avLst/>
          </a:prstGeom>
          <a:noFill/>
        </p:spPr>
        <p:txBody>
          <a:bodyPr wrap="square" rtlCol="0">
            <a:spAutoFit/>
          </a:bodyPr>
          <a:p>
            <a:r>
              <a:rPr lang="en-US" sz="1000" b="1"/>
              <a:t>Career-oriented Sessions</a:t>
            </a:r>
            <a:endParaRPr lang="en-US" sz="900" b="1"/>
          </a:p>
          <a:p>
            <a:r>
              <a:rPr lang="en-US" sz="900">
                <a:solidFill>
                  <a:schemeClr val="bg2">
                    <a:lumMod val="75000"/>
                  </a:schemeClr>
                </a:solidFill>
              </a:rPr>
              <a:t>Attend 10+ career-oriented sessions</a:t>
            </a:r>
            <a:endParaRPr lang="en-US" sz="900">
              <a:solidFill>
                <a:schemeClr val="bg2">
                  <a:lumMod val="75000"/>
                </a:schemeClr>
              </a:solidFill>
            </a:endParaRPr>
          </a:p>
          <a:p>
            <a:r>
              <a:rPr lang="en-US" sz="900">
                <a:solidFill>
                  <a:schemeClr val="bg2">
                    <a:lumMod val="75000"/>
                  </a:schemeClr>
                </a:solidFill>
              </a:rPr>
              <a:t>by industry mentors and prepare</a:t>
            </a:r>
            <a:endParaRPr lang="en-US" sz="900">
              <a:solidFill>
                <a:schemeClr val="bg2">
                  <a:lumMod val="75000"/>
                </a:schemeClr>
              </a:solidFill>
            </a:endParaRPr>
          </a:p>
          <a:p>
            <a:r>
              <a:rPr lang="en-US" sz="900">
                <a:solidFill>
                  <a:schemeClr val="bg2">
                    <a:lumMod val="75000"/>
                  </a:schemeClr>
                </a:solidFill>
              </a:rPr>
              <a:t>your career trajectory</a:t>
            </a:r>
            <a:endParaRPr lang="en-US" sz="900">
              <a:solidFill>
                <a:schemeClr val="bg2">
                  <a:lumMod val="75000"/>
                </a:schemeClr>
              </a:solidFill>
            </a:endParaRPr>
          </a:p>
        </p:txBody>
      </p:sp>
      <p:sp>
        <p:nvSpPr>
          <p:cNvPr id="16" name="Text Box 15"/>
          <p:cNvSpPr txBox="1"/>
          <p:nvPr/>
        </p:nvSpPr>
        <p:spPr>
          <a:xfrm>
            <a:off x="871855" y="4879340"/>
            <a:ext cx="1590675" cy="798830"/>
          </a:xfrm>
          <a:prstGeom prst="rect">
            <a:avLst/>
          </a:prstGeom>
          <a:noFill/>
        </p:spPr>
        <p:txBody>
          <a:bodyPr wrap="square" rtlCol="0">
            <a:spAutoFit/>
          </a:bodyPr>
          <a:p>
            <a:r>
              <a:rPr lang="en-US" sz="1000" b="1"/>
              <a:t>Profile Building</a:t>
            </a:r>
            <a:endParaRPr lang="en-US" sz="900" b="1"/>
          </a:p>
          <a:p>
            <a:r>
              <a:rPr lang="en-US" sz="900">
                <a:solidFill>
                  <a:schemeClr val="bg2">
                    <a:lumMod val="75000"/>
                  </a:schemeClr>
                </a:solidFill>
              </a:rPr>
              <a:t>Craft a Data Engineers resume and</a:t>
            </a:r>
            <a:endParaRPr lang="en-US" sz="900">
              <a:solidFill>
                <a:schemeClr val="bg2">
                  <a:lumMod val="75000"/>
                </a:schemeClr>
              </a:solidFill>
            </a:endParaRPr>
          </a:p>
          <a:p>
            <a:r>
              <a:rPr lang="en-US" sz="900">
                <a:solidFill>
                  <a:schemeClr val="bg2">
                    <a:lumMod val="75000"/>
                  </a:schemeClr>
                </a:solidFill>
              </a:rPr>
              <a:t>LinkedIn profile to make an</a:t>
            </a:r>
            <a:endParaRPr lang="en-US" sz="900">
              <a:solidFill>
                <a:schemeClr val="bg2">
                  <a:lumMod val="75000"/>
                </a:schemeClr>
              </a:solidFill>
            </a:endParaRPr>
          </a:p>
          <a:p>
            <a:r>
              <a:rPr lang="en-US" sz="900">
                <a:solidFill>
                  <a:schemeClr val="bg2">
                    <a:lumMod val="75000"/>
                  </a:schemeClr>
                </a:solidFill>
              </a:rPr>
              <a:t>impression on top employers</a:t>
            </a:r>
            <a:endParaRPr lang="en-US" sz="900">
              <a:solidFill>
                <a:schemeClr val="bg2">
                  <a:lumMod val="75000"/>
                </a:schemeClr>
              </a:solidFill>
            </a:endParaRPr>
          </a:p>
        </p:txBody>
      </p:sp>
      <p:sp>
        <p:nvSpPr>
          <p:cNvPr id="17" name="Text Box 16"/>
          <p:cNvSpPr txBox="1"/>
          <p:nvPr/>
        </p:nvSpPr>
        <p:spPr>
          <a:xfrm>
            <a:off x="871855" y="5829935"/>
            <a:ext cx="1952625" cy="660400"/>
          </a:xfrm>
          <a:prstGeom prst="rect">
            <a:avLst/>
          </a:prstGeom>
          <a:noFill/>
        </p:spPr>
        <p:txBody>
          <a:bodyPr wrap="square" rtlCol="0">
            <a:spAutoFit/>
          </a:bodyPr>
          <a:p>
            <a:r>
              <a:rPr lang="en-US" sz="1000" b="1"/>
              <a:t>Mock Interview Preparation</a:t>
            </a:r>
            <a:endParaRPr lang="en-US" sz="900"/>
          </a:p>
          <a:p>
            <a:r>
              <a:rPr lang="en-US" sz="900">
                <a:solidFill>
                  <a:schemeClr val="bg2">
                    <a:lumMod val="75000"/>
                  </a:schemeClr>
                </a:solidFill>
              </a:rPr>
              <a:t>Prepare with mock interviews</a:t>
            </a:r>
            <a:endParaRPr lang="en-US" sz="900">
              <a:solidFill>
                <a:schemeClr val="bg2">
                  <a:lumMod val="75000"/>
                </a:schemeClr>
              </a:solidFill>
            </a:endParaRPr>
          </a:p>
          <a:p>
            <a:r>
              <a:rPr lang="en-US" sz="900">
                <a:solidFill>
                  <a:schemeClr val="bg2">
                    <a:lumMod val="75000"/>
                  </a:schemeClr>
                </a:solidFill>
              </a:rPr>
              <a:t>including most asked questions by</a:t>
            </a:r>
            <a:endParaRPr lang="en-US" sz="900">
              <a:solidFill>
                <a:schemeClr val="bg2">
                  <a:lumMod val="75000"/>
                </a:schemeClr>
              </a:solidFill>
            </a:endParaRPr>
          </a:p>
          <a:p>
            <a:r>
              <a:rPr lang="en-US" sz="900">
                <a:solidFill>
                  <a:schemeClr val="bg2">
                    <a:lumMod val="75000"/>
                  </a:schemeClr>
                </a:solidFill>
              </a:rPr>
              <a:t>top employers</a:t>
            </a:r>
            <a:endParaRPr lang="en-US" sz="900">
              <a:solidFill>
                <a:schemeClr val="bg2">
                  <a:lumMod val="75000"/>
                </a:schemeClr>
              </a:solidFill>
            </a:endParaRPr>
          </a:p>
        </p:txBody>
      </p:sp>
      <p:sp>
        <p:nvSpPr>
          <p:cNvPr id="18" name="Text Box 17"/>
          <p:cNvSpPr txBox="1"/>
          <p:nvPr/>
        </p:nvSpPr>
        <p:spPr>
          <a:xfrm>
            <a:off x="871855" y="6641465"/>
            <a:ext cx="2095500" cy="660400"/>
          </a:xfrm>
          <a:prstGeom prst="rect">
            <a:avLst/>
          </a:prstGeom>
          <a:noFill/>
        </p:spPr>
        <p:txBody>
          <a:bodyPr wrap="square" rtlCol="0">
            <a:spAutoFit/>
          </a:bodyPr>
          <a:p>
            <a:r>
              <a:rPr lang="en-US" sz="1000" b="1"/>
              <a:t>1:1 Mentoring Sessions</a:t>
            </a:r>
            <a:endParaRPr lang="en-US" sz="1000" b="1"/>
          </a:p>
          <a:p>
            <a:r>
              <a:rPr lang="en-US" sz="900">
                <a:solidFill>
                  <a:schemeClr val="bg2">
                    <a:lumMod val="75000"/>
                  </a:schemeClr>
                </a:solidFill>
              </a:rPr>
              <a:t>Get 1:1 guidance at every step in</a:t>
            </a:r>
            <a:endParaRPr lang="en-US" sz="900">
              <a:solidFill>
                <a:schemeClr val="bg2">
                  <a:lumMod val="75000"/>
                </a:schemeClr>
              </a:solidFill>
            </a:endParaRPr>
          </a:p>
          <a:p>
            <a:r>
              <a:rPr lang="en-US" sz="900">
                <a:solidFill>
                  <a:schemeClr val="bg2">
                    <a:lumMod val="75000"/>
                  </a:schemeClr>
                </a:solidFill>
              </a:rPr>
              <a:t>your career transition to Data</a:t>
            </a:r>
            <a:endParaRPr lang="en-US" sz="900">
              <a:solidFill>
                <a:schemeClr val="bg2">
                  <a:lumMod val="75000"/>
                </a:schemeClr>
              </a:solidFill>
            </a:endParaRPr>
          </a:p>
          <a:p>
            <a:r>
              <a:rPr lang="en-US" sz="900">
                <a:solidFill>
                  <a:schemeClr val="bg2">
                    <a:lumMod val="75000"/>
                  </a:schemeClr>
                </a:solidFill>
              </a:rPr>
              <a:t>Engineers</a:t>
            </a:r>
            <a:endParaRPr lang="en-US" sz="900">
              <a:solidFill>
                <a:schemeClr val="bg2">
                  <a:lumMod val="75000"/>
                </a:schemeClr>
              </a:solidFill>
            </a:endParaRPr>
          </a:p>
        </p:txBody>
      </p:sp>
      <p:sp>
        <p:nvSpPr>
          <p:cNvPr id="19" name="Text Box 18"/>
          <p:cNvSpPr txBox="1"/>
          <p:nvPr/>
        </p:nvSpPr>
        <p:spPr>
          <a:xfrm>
            <a:off x="4152900" y="4173220"/>
            <a:ext cx="2124075" cy="660400"/>
          </a:xfrm>
          <a:prstGeom prst="rect">
            <a:avLst/>
          </a:prstGeom>
          <a:noFill/>
        </p:spPr>
        <p:txBody>
          <a:bodyPr wrap="square" rtlCol="0">
            <a:spAutoFit/>
          </a:bodyPr>
          <a:p>
            <a:r>
              <a:rPr lang="en-US" sz="1000" b="1"/>
              <a:t>Assured Interviews</a:t>
            </a:r>
            <a:endParaRPr lang="en-US" sz="1000" b="1"/>
          </a:p>
          <a:p>
            <a:r>
              <a:rPr lang="en-US" sz="900">
                <a:solidFill>
                  <a:schemeClr val="bg2">
                    <a:lumMod val="75000"/>
                  </a:schemeClr>
                </a:solidFill>
              </a:rPr>
              <a:t>Get job Opportunities with Top MNC's</a:t>
            </a:r>
            <a:endParaRPr lang="en-US" sz="900">
              <a:solidFill>
                <a:schemeClr val="bg2">
                  <a:lumMod val="75000"/>
                </a:schemeClr>
              </a:solidFill>
            </a:endParaRPr>
          </a:p>
          <a:p>
            <a:r>
              <a:rPr lang="en-US" sz="900">
                <a:solidFill>
                  <a:schemeClr val="bg2">
                    <a:lumMod val="75000"/>
                  </a:schemeClr>
                </a:solidFill>
              </a:rPr>
              <a:t>&amp; Startups upon movement to</a:t>
            </a:r>
            <a:endParaRPr lang="en-US" sz="900">
              <a:solidFill>
                <a:schemeClr val="bg2">
                  <a:lumMod val="75000"/>
                </a:schemeClr>
              </a:solidFill>
            </a:endParaRPr>
          </a:p>
          <a:p>
            <a:r>
              <a:rPr lang="en-US" sz="900">
                <a:solidFill>
                  <a:schemeClr val="bg2">
                    <a:lumMod val="75000"/>
                  </a:schemeClr>
                </a:solidFill>
              </a:rPr>
              <a:t>Placement Pool**</a:t>
            </a:r>
            <a:endParaRPr lang="en-US" sz="900">
              <a:solidFill>
                <a:schemeClr val="bg2">
                  <a:lumMod val="75000"/>
                </a:schemeClr>
              </a:solidFill>
            </a:endParaRPr>
          </a:p>
        </p:txBody>
      </p:sp>
      <p:sp>
        <p:nvSpPr>
          <p:cNvPr id="20" name="Text Box 19"/>
          <p:cNvSpPr txBox="1"/>
          <p:nvPr/>
        </p:nvSpPr>
        <p:spPr>
          <a:xfrm>
            <a:off x="4152900" y="4948555"/>
            <a:ext cx="2867025" cy="660400"/>
          </a:xfrm>
          <a:prstGeom prst="rect">
            <a:avLst/>
          </a:prstGeom>
          <a:noFill/>
        </p:spPr>
        <p:txBody>
          <a:bodyPr wrap="square" rtlCol="0">
            <a:spAutoFit/>
          </a:bodyPr>
          <a:p>
            <a:r>
              <a:rPr lang="en-US" sz="1000" b="1"/>
              <a:t>Dedicated Job Portal Access</a:t>
            </a:r>
            <a:endParaRPr lang="en-US" sz="900" b="1"/>
          </a:p>
          <a:p>
            <a:r>
              <a:rPr lang="en-US" sz="900">
                <a:solidFill>
                  <a:schemeClr val="bg2">
                    <a:lumMod val="75000"/>
                  </a:schemeClr>
                </a:solidFill>
              </a:rPr>
              <a:t>Get exclusive access to 200 job</a:t>
            </a:r>
            <a:endParaRPr lang="en-US" sz="900">
              <a:solidFill>
                <a:schemeClr val="bg2">
                  <a:lumMod val="75000"/>
                </a:schemeClr>
              </a:solidFill>
            </a:endParaRPr>
          </a:p>
          <a:p>
            <a:r>
              <a:rPr lang="en-US" sz="900">
                <a:solidFill>
                  <a:schemeClr val="bg2">
                    <a:lumMod val="75000"/>
                  </a:schemeClr>
                </a:solidFill>
              </a:rPr>
              <a:t>postings per month on Intellipaat’s</a:t>
            </a:r>
            <a:endParaRPr lang="en-US" sz="900">
              <a:solidFill>
                <a:schemeClr val="bg2">
                  <a:lumMod val="75000"/>
                </a:schemeClr>
              </a:solidFill>
            </a:endParaRPr>
          </a:p>
          <a:p>
            <a:r>
              <a:rPr lang="en-US" sz="900">
                <a:solidFill>
                  <a:schemeClr val="bg2">
                    <a:lumMod val="75000"/>
                  </a:schemeClr>
                </a:solidFill>
              </a:rPr>
              <a:t>job portal</a:t>
            </a:r>
            <a:endParaRPr lang="en-US" sz="900">
              <a:solidFill>
                <a:schemeClr val="bg2">
                  <a:lumMod val="75000"/>
                </a:schemeClr>
              </a:solidFill>
            </a:endParaRPr>
          </a:p>
        </p:txBody>
      </p:sp>
      <p:sp>
        <p:nvSpPr>
          <p:cNvPr id="21" name="Text Box 20"/>
          <p:cNvSpPr txBox="1"/>
          <p:nvPr/>
        </p:nvSpPr>
        <p:spPr>
          <a:xfrm>
            <a:off x="4152900" y="5870575"/>
            <a:ext cx="2552700" cy="660400"/>
          </a:xfrm>
          <a:prstGeom prst="rect">
            <a:avLst/>
          </a:prstGeom>
          <a:noFill/>
        </p:spPr>
        <p:txBody>
          <a:bodyPr wrap="square" rtlCol="0">
            <a:spAutoFit/>
          </a:bodyPr>
          <a:p>
            <a:r>
              <a:rPr lang="en-US" sz="1000" b="1"/>
              <a:t>Job Fairs</a:t>
            </a:r>
            <a:endParaRPr lang="en-US" sz="900" b="1"/>
          </a:p>
          <a:p>
            <a:r>
              <a:rPr lang="en-US" sz="900">
                <a:solidFill>
                  <a:schemeClr val="bg2">
                    <a:lumMod val="75000"/>
                  </a:schemeClr>
                </a:solidFill>
              </a:rPr>
              <a:t>Job fairs are conducted regularly to</a:t>
            </a:r>
            <a:endParaRPr lang="en-US" sz="900">
              <a:solidFill>
                <a:schemeClr val="bg2">
                  <a:lumMod val="75000"/>
                </a:schemeClr>
              </a:solidFill>
            </a:endParaRPr>
          </a:p>
          <a:p>
            <a:r>
              <a:rPr lang="en-US" sz="900">
                <a:solidFill>
                  <a:schemeClr val="bg2">
                    <a:lumMod val="75000"/>
                  </a:schemeClr>
                </a:solidFill>
              </a:rPr>
              <a:t>introduce learners to major</a:t>
            </a:r>
            <a:endParaRPr lang="en-US" sz="900">
              <a:solidFill>
                <a:schemeClr val="bg2">
                  <a:lumMod val="75000"/>
                </a:schemeClr>
              </a:solidFill>
            </a:endParaRPr>
          </a:p>
          <a:p>
            <a:r>
              <a:rPr lang="en-US" sz="900">
                <a:solidFill>
                  <a:schemeClr val="bg2">
                    <a:lumMod val="75000"/>
                  </a:schemeClr>
                </a:solidFill>
              </a:rPr>
              <a:t>organizations</a:t>
            </a:r>
            <a:endParaRPr lang="en-US" sz="900">
              <a:solidFill>
                <a:schemeClr val="bg2">
                  <a:lumMod val="75000"/>
                </a:schemeClr>
              </a:solidFill>
            </a:endParaRPr>
          </a:p>
        </p:txBody>
      </p:sp>
      <p:sp>
        <p:nvSpPr>
          <p:cNvPr id="22" name="Text Box 21"/>
          <p:cNvSpPr txBox="1"/>
          <p:nvPr/>
        </p:nvSpPr>
        <p:spPr>
          <a:xfrm>
            <a:off x="4152900" y="6710680"/>
            <a:ext cx="1971675" cy="521970"/>
          </a:xfrm>
          <a:prstGeom prst="rect">
            <a:avLst/>
          </a:prstGeom>
          <a:noFill/>
        </p:spPr>
        <p:txBody>
          <a:bodyPr wrap="square" rtlCol="0">
            <a:spAutoFit/>
          </a:bodyPr>
          <a:p>
            <a:r>
              <a:rPr lang="en-US" sz="1000" b="1"/>
              <a:t>Hackathons</a:t>
            </a:r>
            <a:endParaRPr lang="en-US" sz="900" b="1"/>
          </a:p>
          <a:p>
            <a:r>
              <a:rPr lang="en-US" sz="900">
                <a:solidFill>
                  <a:schemeClr val="bg2">
                    <a:lumMod val="75000"/>
                  </a:schemeClr>
                </a:solidFill>
              </a:rPr>
              <a:t>Work in teams and get exclusive</a:t>
            </a:r>
            <a:endParaRPr lang="en-US" sz="900">
              <a:solidFill>
                <a:schemeClr val="bg2">
                  <a:lumMod val="75000"/>
                </a:schemeClr>
              </a:solidFill>
            </a:endParaRPr>
          </a:p>
          <a:p>
            <a:r>
              <a:rPr lang="en-US" sz="900">
                <a:solidFill>
                  <a:schemeClr val="bg2">
                    <a:lumMod val="75000"/>
                  </a:schemeClr>
                </a:solidFill>
              </a:rPr>
              <a:t>access to hackathons</a:t>
            </a:r>
            <a:endParaRPr lang="en-US" sz="900">
              <a:solidFill>
                <a:schemeClr val="bg2">
                  <a:lumMod val="75000"/>
                </a:schemeClr>
              </a:solidFill>
            </a:endParaRPr>
          </a:p>
        </p:txBody>
      </p:sp>
      <p:cxnSp>
        <p:nvCxnSpPr>
          <p:cNvPr id="23" name="Straight Connector 22"/>
          <p:cNvCxnSpPr/>
          <p:nvPr/>
        </p:nvCxnSpPr>
        <p:spPr>
          <a:xfrm flipH="1">
            <a:off x="3048000" y="4134485"/>
            <a:ext cx="9525" cy="3200400"/>
          </a:xfrm>
          <a:prstGeom prst="line">
            <a:avLst/>
          </a:prstGeom>
          <a:ln>
            <a:solidFill>
              <a:schemeClr val="bg2">
                <a:lumMod val="90000"/>
              </a:schemeClr>
            </a:solidFill>
          </a:ln>
        </p:spPr>
        <p:style>
          <a:lnRef idx="2">
            <a:schemeClr val="accent1"/>
          </a:lnRef>
          <a:fillRef idx="0">
            <a:srgbClr val="FFFFFF"/>
          </a:fillRef>
          <a:effectRef idx="0">
            <a:srgbClr val="FFFFFF"/>
          </a:effectRef>
          <a:fontRef idx="minor">
            <a:schemeClr val="tx1"/>
          </a:fontRef>
        </p:style>
      </p:cxnSp>
      <p:sp>
        <p:nvSpPr>
          <p:cNvPr id="25" name="Text Box 24"/>
          <p:cNvSpPr txBox="1"/>
          <p:nvPr/>
        </p:nvSpPr>
        <p:spPr>
          <a:xfrm>
            <a:off x="452755" y="7705090"/>
            <a:ext cx="2790825" cy="368300"/>
          </a:xfrm>
          <a:prstGeom prst="rect">
            <a:avLst/>
          </a:prstGeom>
          <a:noFill/>
        </p:spPr>
        <p:txBody>
          <a:bodyPr wrap="square" rtlCol="0">
            <a:spAutoFit/>
          </a:bodyPr>
          <a:p>
            <a:r>
              <a:rPr lang="en-US"/>
              <a:t>Learner </a:t>
            </a:r>
            <a:r>
              <a:rPr lang="en-US" b="1">
                <a:solidFill>
                  <a:schemeClr val="accent6"/>
                </a:solidFill>
              </a:rPr>
              <a:t>Reviews</a:t>
            </a:r>
            <a:endParaRPr lang="en-US" b="1">
              <a:solidFill>
                <a:schemeClr val="accent6"/>
              </a:solidFill>
            </a:endParaRPr>
          </a:p>
        </p:txBody>
      </p:sp>
      <p:sp>
        <p:nvSpPr>
          <p:cNvPr id="30" name="Rectangles 29"/>
          <p:cNvSpPr/>
          <p:nvPr/>
        </p:nvSpPr>
        <p:spPr>
          <a:xfrm>
            <a:off x="523875" y="8265160"/>
            <a:ext cx="1876425" cy="1278255"/>
          </a:xfrm>
          <a:prstGeom prst="rect">
            <a:avLst/>
          </a:prstGeom>
          <a:solidFill>
            <a:schemeClr val="bg1"/>
          </a:solidFill>
          <a:ln>
            <a:solidFill>
              <a:schemeClr val="accent6">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1" name="Rectangles 30"/>
          <p:cNvSpPr/>
          <p:nvPr/>
        </p:nvSpPr>
        <p:spPr>
          <a:xfrm>
            <a:off x="2533650" y="8265160"/>
            <a:ext cx="2019300" cy="1306830"/>
          </a:xfrm>
          <a:prstGeom prst="rect">
            <a:avLst/>
          </a:prstGeom>
          <a:solidFill>
            <a:schemeClr val="bg1"/>
          </a:solidFill>
          <a:ln>
            <a:solidFill>
              <a:schemeClr val="accent6">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2" name="Rectangles 31"/>
          <p:cNvSpPr/>
          <p:nvPr/>
        </p:nvSpPr>
        <p:spPr>
          <a:xfrm>
            <a:off x="4733925" y="8275320"/>
            <a:ext cx="1904365" cy="1302385"/>
          </a:xfrm>
          <a:prstGeom prst="rect">
            <a:avLst/>
          </a:prstGeom>
          <a:solidFill>
            <a:schemeClr val="bg1"/>
          </a:solidFill>
          <a:ln>
            <a:solidFill>
              <a:schemeClr val="accent6">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4" name="Text Box 33"/>
          <p:cNvSpPr txBox="1"/>
          <p:nvPr/>
        </p:nvSpPr>
        <p:spPr>
          <a:xfrm>
            <a:off x="523240" y="8265160"/>
            <a:ext cx="1877060" cy="1296670"/>
          </a:xfrm>
          <a:prstGeom prst="rect">
            <a:avLst/>
          </a:prstGeom>
          <a:noFill/>
          <a:ln w="28575" cmpd="dbl">
            <a:solidFill>
              <a:schemeClr val="accent6"/>
            </a:solidFill>
            <a:prstDash val="solid"/>
          </a:ln>
        </p:spPr>
        <p:txBody>
          <a:bodyPr wrap="square" rtlCol="0">
            <a:noAutofit/>
          </a:bodyPr>
          <a:p>
            <a:r>
              <a:rPr lang="en-US" sz="900" b="1"/>
              <a:t>Michael L.</a:t>
            </a:r>
            <a:endParaRPr lang="en-US" sz="900"/>
          </a:p>
          <a:p>
            <a:r>
              <a:rPr lang="en-US" sz="900">
                <a:solidFill>
                  <a:schemeClr val="bg2">
                    <a:lumMod val="75000"/>
                  </a:schemeClr>
                </a:solidFill>
              </a:rPr>
              <a:t>Remote Learner</a:t>
            </a:r>
            <a:endParaRPr lang="en-US" sz="900"/>
          </a:p>
          <a:p>
            <a:r>
              <a:rPr lang="en-US" sz="900">
                <a:solidFill>
                  <a:schemeClr val="bg1">
                    <a:lumMod val="50000"/>
                  </a:schemeClr>
                </a:solidFill>
              </a:rPr>
              <a:t>"Accessing best-in-class courses from the comfort of my home has been a big convenience. I can learn anytime, anywhere, thus allowing me to be balanced in my remote work lifestyle, without giving up on my education goals.”</a:t>
            </a:r>
            <a:endParaRPr lang="en-US" sz="900">
              <a:solidFill>
                <a:schemeClr val="bg1">
                  <a:lumMod val="50000"/>
                </a:schemeClr>
              </a:solidFill>
            </a:endParaRPr>
          </a:p>
        </p:txBody>
      </p:sp>
      <p:sp>
        <p:nvSpPr>
          <p:cNvPr id="35" name="Text Box 34"/>
          <p:cNvSpPr txBox="1"/>
          <p:nvPr/>
        </p:nvSpPr>
        <p:spPr>
          <a:xfrm>
            <a:off x="2543175" y="8265160"/>
            <a:ext cx="1998980" cy="1313180"/>
          </a:xfrm>
          <a:prstGeom prst="rect">
            <a:avLst/>
          </a:prstGeom>
          <a:solidFill>
            <a:schemeClr val="bg1"/>
          </a:solidFill>
          <a:ln w="28575" cmpd="dbl">
            <a:solidFill>
              <a:schemeClr val="accent6"/>
            </a:solidFill>
            <a:prstDash val="solid"/>
          </a:ln>
        </p:spPr>
        <p:txBody>
          <a:bodyPr wrap="square" rtlCol="0">
            <a:noAutofit/>
          </a:bodyPr>
          <a:p>
            <a:r>
              <a:rPr lang="en-US" sz="900" b="1"/>
              <a:t>Emma T.</a:t>
            </a:r>
            <a:endParaRPr lang="en-US" sz="900"/>
          </a:p>
          <a:p>
            <a:r>
              <a:rPr lang="en-US" sz="900">
                <a:solidFill>
                  <a:schemeClr val="bg2">
                    <a:lumMod val="90000"/>
                  </a:schemeClr>
                </a:solidFill>
              </a:rPr>
              <a:t>Skill Builder</a:t>
            </a:r>
            <a:endParaRPr lang="en-US" sz="900">
              <a:solidFill>
                <a:schemeClr val="bg2">
                  <a:lumMod val="90000"/>
                </a:schemeClr>
              </a:solidFill>
            </a:endParaRPr>
          </a:p>
          <a:p>
            <a:r>
              <a:rPr lang="en-US" sz="900">
                <a:solidFill>
                  <a:schemeClr val="bg1">
                    <a:lumMod val="50000"/>
                  </a:schemeClr>
                </a:solidFill>
              </a:rPr>
              <a:t>"The interactive bits and real-life use cases of these courses keep me engaged and motivated. Since starting, I've completed five certifications, and I feel significantly more confident in being able to tackle complex projects at work."</a:t>
            </a:r>
            <a:endParaRPr lang="en-US" sz="900">
              <a:solidFill>
                <a:schemeClr val="bg1">
                  <a:lumMod val="50000"/>
                </a:schemeClr>
              </a:solidFill>
            </a:endParaRPr>
          </a:p>
        </p:txBody>
      </p:sp>
      <p:sp>
        <p:nvSpPr>
          <p:cNvPr id="36" name="Text Box 35"/>
          <p:cNvSpPr txBox="1"/>
          <p:nvPr/>
        </p:nvSpPr>
        <p:spPr>
          <a:xfrm>
            <a:off x="4743450" y="8295005"/>
            <a:ext cx="1891665" cy="1264285"/>
          </a:xfrm>
          <a:prstGeom prst="rect">
            <a:avLst/>
          </a:prstGeom>
          <a:noFill/>
          <a:ln w="28575" cmpd="dbl">
            <a:solidFill>
              <a:schemeClr val="accent6"/>
            </a:solidFill>
            <a:prstDash val="solid"/>
          </a:ln>
        </p:spPr>
        <p:txBody>
          <a:bodyPr wrap="square" rtlCol="0">
            <a:noAutofit/>
          </a:bodyPr>
          <a:p>
            <a:r>
              <a:rPr lang="en-US" sz="900" b="1"/>
              <a:t>David M.</a:t>
            </a:r>
            <a:endParaRPr lang="en-US" sz="900" b="1"/>
          </a:p>
          <a:p>
            <a:r>
              <a:rPr lang="en-US" sz="900"/>
              <a:t>Lifelong Learner</a:t>
            </a:r>
            <a:endParaRPr lang="en-US" sz="900"/>
          </a:p>
          <a:p>
            <a:r>
              <a:rPr lang="en-US" sz="900">
                <a:solidFill>
                  <a:schemeClr val="bg1">
                    <a:lumMod val="50000"/>
                  </a:schemeClr>
                </a:solidFill>
              </a:rPr>
              <a:t>"This platform gave me the opportunity to learn incessantly without having to leave my job. With flexibility in time and course options, I stayed ahead in my field and was able to build my expertise continuously."</a:t>
            </a:r>
            <a:endParaRPr lang="en-US" sz="900">
              <a:solidFill>
                <a:schemeClr val="bg1">
                  <a:lumMod val="50000"/>
                </a:schemeClr>
              </a:solidFill>
            </a:endParaRPr>
          </a:p>
        </p:txBody>
      </p:sp>
      <p:cxnSp>
        <p:nvCxnSpPr>
          <p:cNvPr id="38" name="Straight Connector 37"/>
          <p:cNvCxnSpPr/>
          <p:nvPr/>
        </p:nvCxnSpPr>
        <p:spPr>
          <a:xfrm>
            <a:off x="24130" y="11857355"/>
            <a:ext cx="6838950" cy="9525"/>
          </a:xfrm>
          <a:prstGeom prst="line">
            <a:avLst/>
          </a:prstGeom>
        </p:spPr>
        <p:style>
          <a:lnRef idx="2">
            <a:schemeClr val="accent1"/>
          </a:lnRef>
          <a:fillRef idx="0">
            <a:srgbClr val="FFFFFF"/>
          </a:fillRef>
          <a:effectRef idx="0">
            <a:srgbClr val="FFFFFF"/>
          </a:effectRef>
          <a:fontRef idx="minor">
            <a:schemeClr val="tx1"/>
          </a:fontRef>
        </p:style>
      </p:cxnSp>
      <p:sp>
        <p:nvSpPr>
          <p:cNvPr id="39" name="Text Box 38"/>
          <p:cNvSpPr txBox="1"/>
          <p:nvPr/>
        </p:nvSpPr>
        <p:spPr>
          <a:xfrm>
            <a:off x="394335" y="11881485"/>
            <a:ext cx="6311265" cy="306705"/>
          </a:xfrm>
          <a:prstGeom prst="rect">
            <a:avLst/>
          </a:prstGeom>
          <a:noFill/>
        </p:spPr>
        <p:txBody>
          <a:bodyPr wrap="square" rtlCol="0" anchor="t">
            <a:spAutoFit/>
          </a:bodyPr>
          <a:p>
            <a:r>
              <a:rPr lang="en-US" altLang="zh-CN" sz="1400">
                <a:solidFill>
                  <a:srgbClr val="7F7F7F"/>
                </a:solidFill>
                <a:sym typeface="+mn-ea"/>
              </a:rPr>
              <a:t> </a:t>
            </a:r>
            <a:r>
              <a:rPr lang="en-US" altLang="zh-CN" sz="1200">
                <a:solidFill>
                  <a:srgbClr val="7F7F7F"/>
                </a:solidFill>
                <a:sym typeface="+mn-ea"/>
              </a:rPr>
              <a:t>US: +1-516-422-2003                      sales@global-teq.com                           www.global-teq.com   </a:t>
            </a:r>
            <a:r>
              <a:rPr lang="en-US" altLang="zh-CN" sz="1400">
                <a:solidFill>
                  <a:srgbClr val="7F7F7F"/>
                </a:solidFill>
                <a:sym typeface="+mn-ea"/>
              </a:rPr>
              <a:t>                 </a:t>
            </a:r>
            <a:endParaRPr lang="en-US" altLang="zh-CN" sz="1400">
              <a:solidFill>
                <a:srgbClr val="7F7F7F"/>
              </a:solidFill>
              <a:sym typeface="+mn-ea"/>
            </a:endParaRPr>
          </a:p>
        </p:txBody>
      </p:sp>
      <p:pic>
        <p:nvPicPr>
          <p:cNvPr id="40" name="Picture 39" descr="interview[1]"/>
          <p:cNvPicPr>
            <a:picLocks noChangeAspect="1"/>
          </p:cNvPicPr>
          <p:nvPr/>
        </p:nvPicPr>
        <p:blipFill>
          <a:blip r:embed="rId3"/>
          <a:stretch>
            <a:fillRect/>
          </a:stretch>
        </p:blipFill>
        <p:spPr>
          <a:xfrm>
            <a:off x="3696335" y="4220845"/>
            <a:ext cx="524510" cy="386080"/>
          </a:xfrm>
          <a:prstGeom prst="rect">
            <a:avLst/>
          </a:prstGeom>
        </p:spPr>
      </p:pic>
      <p:pic>
        <p:nvPicPr>
          <p:cNvPr id="41" name="Picture 40"/>
          <p:cNvPicPr>
            <a:picLocks noChangeAspect="1"/>
          </p:cNvPicPr>
          <p:nvPr/>
        </p:nvPicPr>
        <p:blipFill>
          <a:blip r:embed="rId4"/>
          <a:stretch>
            <a:fillRect/>
          </a:stretch>
        </p:blipFill>
        <p:spPr>
          <a:xfrm>
            <a:off x="419735" y="5852160"/>
            <a:ext cx="543560" cy="453390"/>
          </a:xfrm>
          <a:prstGeom prst="rect">
            <a:avLst/>
          </a:prstGeom>
        </p:spPr>
      </p:pic>
      <p:pic>
        <p:nvPicPr>
          <p:cNvPr id="42" name="Picture 41"/>
          <p:cNvPicPr>
            <a:picLocks noChangeAspect="1"/>
          </p:cNvPicPr>
          <p:nvPr/>
        </p:nvPicPr>
        <p:blipFill>
          <a:blip r:embed="rId5"/>
          <a:stretch>
            <a:fillRect/>
          </a:stretch>
        </p:blipFill>
        <p:spPr>
          <a:xfrm>
            <a:off x="3700780" y="5870575"/>
            <a:ext cx="515620" cy="452755"/>
          </a:xfrm>
          <a:prstGeom prst="rect">
            <a:avLst/>
          </a:prstGeom>
        </p:spPr>
      </p:pic>
      <p:sp>
        <p:nvSpPr>
          <p:cNvPr id="2" name="Text Box 1"/>
          <p:cNvSpPr txBox="1"/>
          <p:nvPr/>
        </p:nvSpPr>
        <p:spPr>
          <a:xfrm>
            <a:off x="1757680" y="1777365"/>
            <a:ext cx="3381375" cy="829945"/>
          </a:xfrm>
          <a:prstGeom prst="rect">
            <a:avLst/>
          </a:prstGeom>
          <a:noFill/>
        </p:spPr>
        <p:txBody>
          <a:bodyPr wrap="square" rtlCol="0">
            <a:spAutoFit/>
          </a:bodyPr>
          <a:p>
            <a:r>
              <a:rPr lang="en-US" sz="2400" b="1">
                <a:solidFill>
                  <a:schemeClr val="accent2"/>
                </a:solidFill>
              </a:rPr>
              <a:t>Global Teq</a:t>
            </a:r>
            <a:endParaRPr lang="en-US" sz="2400" b="1">
              <a:solidFill>
                <a:schemeClr val="accent6"/>
              </a:solidFill>
            </a:endParaRPr>
          </a:p>
          <a:p>
            <a:r>
              <a:rPr lang="en-US" sz="2400" b="1">
                <a:solidFill>
                  <a:schemeClr val="bg1"/>
                </a:solidFill>
              </a:rPr>
              <a:t>Career Services</a:t>
            </a:r>
            <a:endParaRPr lang="en-US" sz="2400" b="1">
              <a:solidFill>
                <a:schemeClr val="bg1"/>
              </a:solidFill>
            </a:endParaRPr>
          </a:p>
        </p:txBody>
      </p:sp>
      <p:pic>
        <p:nvPicPr>
          <p:cNvPr id="3" name="Picture 2" descr="Webinars[1]"/>
          <p:cNvPicPr>
            <a:picLocks noChangeAspect="1"/>
          </p:cNvPicPr>
          <p:nvPr/>
        </p:nvPicPr>
        <p:blipFill>
          <a:blip r:embed="rId6"/>
          <a:stretch>
            <a:fillRect/>
          </a:stretch>
        </p:blipFill>
        <p:spPr>
          <a:xfrm>
            <a:off x="419735" y="2921000"/>
            <a:ext cx="442595" cy="368935"/>
          </a:xfrm>
          <a:prstGeom prst="rect">
            <a:avLst/>
          </a:prstGeom>
        </p:spPr>
      </p:pic>
      <p:pic>
        <p:nvPicPr>
          <p:cNvPr id="4" name="Picture 3" descr="Job Shares[1]"/>
          <p:cNvPicPr>
            <a:picLocks noChangeAspect="1"/>
          </p:cNvPicPr>
          <p:nvPr/>
        </p:nvPicPr>
        <p:blipFill>
          <a:blip r:embed="rId7"/>
          <a:stretch>
            <a:fillRect/>
          </a:stretch>
        </p:blipFill>
        <p:spPr>
          <a:xfrm>
            <a:off x="1736090" y="2914650"/>
            <a:ext cx="447675" cy="373380"/>
          </a:xfrm>
          <a:prstGeom prst="rect">
            <a:avLst/>
          </a:prstGeom>
        </p:spPr>
      </p:pic>
      <p:pic>
        <p:nvPicPr>
          <p:cNvPr id="5" name="Picture 4" descr="hiring[1]"/>
          <p:cNvPicPr>
            <a:picLocks noChangeAspect="1"/>
          </p:cNvPicPr>
          <p:nvPr/>
        </p:nvPicPr>
        <p:blipFill>
          <a:blip r:embed="rId8"/>
          <a:stretch>
            <a:fillRect/>
          </a:stretch>
        </p:blipFill>
        <p:spPr>
          <a:xfrm>
            <a:off x="3243580" y="2955925"/>
            <a:ext cx="398780" cy="332105"/>
          </a:xfrm>
          <a:prstGeom prst="rect">
            <a:avLst/>
          </a:prstGeom>
        </p:spPr>
      </p:pic>
      <p:pic>
        <p:nvPicPr>
          <p:cNvPr id="10" name="Picture 9" descr="average salary hike[1]"/>
          <p:cNvPicPr>
            <a:picLocks noChangeAspect="1"/>
          </p:cNvPicPr>
          <p:nvPr/>
        </p:nvPicPr>
        <p:blipFill>
          <a:blip r:embed="rId9"/>
          <a:stretch>
            <a:fillRect/>
          </a:stretch>
        </p:blipFill>
        <p:spPr>
          <a:xfrm>
            <a:off x="5032375" y="2955925"/>
            <a:ext cx="365760" cy="304800"/>
          </a:xfrm>
          <a:prstGeom prst="rect">
            <a:avLst/>
          </a:prstGeom>
        </p:spPr>
      </p:pic>
      <p:pic>
        <p:nvPicPr>
          <p:cNvPr id="14" name="Picture 13" descr="career oriented[1]"/>
          <p:cNvPicPr>
            <a:picLocks noChangeAspect="1"/>
          </p:cNvPicPr>
          <p:nvPr/>
        </p:nvPicPr>
        <p:blipFill>
          <a:blip r:embed="rId10"/>
          <a:stretch>
            <a:fillRect/>
          </a:stretch>
        </p:blipFill>
        <p:spPr>
          <a:xfrm>
            <a:off x="508000" y="4199255"/>
            <a:ext cx="455930" cy="363855"/>
          </a:xfrm>
          <a:prstGeom prst="rect">
            <a:avLst/>
          </a:prstGeom>
        </p:spPr>
      </p:pic>
      <p:pic>
        <p:nvPicPr>
          <p:cNvPr id="24" name="Picture 23" descr="profile bulding[1]"/>
          <p:cNvPicPr>
            <a:picLocks noChangeAspect="1"/>
          </p:cNvPicPr>
          <p:nvPr/>
        </p:nvPicPr>
        <p:blipFill>
          <a:blip r:embed="rId11"/>
          <a:stretch>
            <a:fillRect/>
          </a:stretch>
        </p:blipFill>
        <p:spPr>
          <a:xfrm>
            <a:off x="523240" y="4948555"/>
            <a:ext cx="429260" cy="357505"/>
          </a:xfrm>
          <a:prstGeom prst="rect">
            <a:avLst/>
          </a:prstGeom>
        </p:spPr>
      </p:pic>
      <p:pic>
        <p:nvPicPr>
          <p:cNvPr id="26" name="Picture 25" descr="Dedicated Job Portal Access[1]"/>
          <p:cNvPicPr>
            <a:picLocks noChangeAspect="1"/>
          </p:cNvPicPr>
          <p:nvPr/>
        </p:nvPicPr>
        <p:blipFill>
          <a:blip r:embed="rId12"/>
          <a:stretch>
            <a:fillRect/>
          </a:stretch>
        </p:blipFill>
        <p:spPr>
          <a:xfrm>
            <a:off x="3740785" y="4998720"/>
            <a:ext cx="480060" cy="400050"/>
          </a:xfrm>
          <a:prstGeom prst="rect">
            <a:avLst/>
          </a:prstGeom>
        </p:spPr>
      </p:pic>
      <p:pic>
        <p:nvPicPr>
          <p:cNvPr id="27" name="Picture 26" descr="micro masters certification[1]"/>
          <p:cNvPicPr>
            <a:picLocks noChangeAspect="1"/>
          </p:cNvPicPr>
          <p:nvPr/>
        </p:nvPicPr>
        <p:blipFill>
          <a:blip r:embed="rId13"/>
          <a:stretch>
            <a:fillRect/>
          </a:stretch>
        </p:blipFill>
        <p:spPr>
          <a:xfrm>
            <a:off x="452755" y="6690995"/>
            <a:ext cx="502920" cy="419100"/>
          </a:xfrm>
          <a:prstGeom prst="rect">
            <a:avLst/>
          </a:prstGeom>
        </p:spPr>
      </p:pic>
      <p:pic>
        <p:nvPicPr>
          <p:cNvPr id="29" name="Picture 28" descr="hackthons[1]"/>
          <p:cNvPicPr>
            <a:picLocks noChangeAspect="1"/>
          </p:cNvPicPr>
          <p:nvPr/>
        </p:nvPicPr>
        <p:blipFill>
          <a:blip r:embed="rId14"/>
          <a:stretch>
            <a:fillRect/>
          </a:stretch>
        </p:blipFill>
        <p:spPr>
          <a:xfrm>
            <a:off x="3756025" y="6743700"/>
            <a:ext cx="464820" cy="3873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5" name="Straight Connector 4"/>
          <p:cNvCxnSpPr/>
          <p:nvPr/>
        </p:nvCxnSpPr>
        <p:spPr>
          <a:xfrm>
            <a:off x="31750" y="11588750"/>
            <a:ext cx="6920865" cy="0"/>
          </a:xfrm>
          <a:prstGeom prst="line">
            <a:avLst/>
          </a:prstGeom>
        </p:spPr>
        <p:style>
          <a:lnRef idx="2">
            <a:schemeClr val="accent1"/>
          </a:lnRef>
          <a:fillRef idx="0">
            <a:srgbClr val="FFFFFF"/>
          </a:fillRef>
          <a:effectRef idx="0">
            <a:srgbClr val="FFFFFF"/>
          </a:effectRef>
          <a:fontRef idx="minor">
            <a:schemeClr val="tx1"/>
          </a:fontRef>
        </p:style>
      </p:cxnSp>
      <p:sp>
        <p:nvSpPr>
          <p:cNvPr id="6" name="Text Box 5"/>
          <p:cNvSpPr txBox="1"/>
          <p:nvPr/>
        </p:nvSpPr>
        <p:spPr>
          <a:xfrm>
            <a:off x="0" y="11588750"/>
            <a:ext cx="6858000" cy="602615"/>
          </a:xfrm>
          <a:prstGeom prst="rect">
            <a:avLst/>
          </a:prstGeom>
          <a:noFill/>
        </p:spPr>
        <p:txBody>
          <a:bodyPr wrap="square" rtlCol="0" anchor="t">
            <a:noAutofit/>
          </a:bodyPr>
          <a:p>
            <a:r>
              <a:rPr lang="en-US" altLang="zh-CN" sz="1400">
                <a:solidFill>
                  <a:srgbClr val="7F7F7F"/>
                </a:solidFill>
                <a:sym typeface="+mn-ea"/>
              </a:rPr>
              <a:t>         </a:t>
            </a:r>
            <a:r>
              <a:rPr lang="en-US" altLang="zh-CN" sz="1200">
                <a:solidFill>
                  <a:srgbClr val="7F7F7F"/>
                </a:solidFill>
                <a:sym typeface="+mn-ea"/>
              </a:rPr>
              <a:t>US: +1-516-422-2003                           sales@global-teq.com                             www.global-teq.com   </a:t>
            </a:r>
            <a:r>
              <a:rPr lang="en-US" altLang="zh-CN" sz="1400">
                <a:solidFill>
                  <a:srgbClr val="7F7F7F"/>
                </a:solidFill>
                <a:sym typeface="+mn-ea"/>
              </a:rPr>
              <a:t>                 </a:t>
            </a:r>
            <a:endParaRPr lang="en-US" altLang="zh-CN" sz="1400">
              <a:solidFill>
                <a:srgbClr val="7F7F7F"/>
              </a:solidFill>
              <a:sym typeface="+mn-ea"/>
            </a:endParaRPr>
          </a:p>
        </p:txBody>
      </p:sp>
      <p:pic>
        <p:nvPicPr>
          <p:cNvPr id="2" name="Picture 1" descr="binary-code-background"/>
          <p:cNvPicPr>
            <a:picLocks noChangeAspect="1"/>
          </p:cNvPicPr>
          <p:nvPr/>
        </p:nvPicPr>
        <p:blipFill>
          <a:blip r:embed="rId1"/>
          <a:stretch>
            <a:fillRect/>
          </a:stretch>
        </p:blipFill>
        <p:spPr>
          <a:xfrm>
            <a:off x="3334385" y="0"/>
            <a:ext cx="3523615" cy="986155"/>
          </a:xfrm>
          <a:prstGeom prst="rect">
            <a:avLst/>
          </a:prstGeom>
        </p:spPr>
      </p:pic>
      <p:graphicFrame>
        <p:nvGraphicFramePr>
          <p:cNvPr id="3" name="Table 2"/>
          <p:cNvGraphicFramePr/>
          <p:nvPr>
            <p:custDataLst>
              <p:tags r:id="rId2"/>
            </p:custDataLst>
          </p:nvPr>
        </p:nvGraphicFramePr>
        <p:xfrm>
          <a:off x="0" y="25400"/>
          <a:ext cx="3429000" cy="961390"/>
        </p:xfrm>
        <a:graphic>
          <a:graphicData uri="http://schemas.openxmlformats.org/drawingml/2006/table">
            <a:tbl>
              <a:tblPr firstRow="1" bandRow="1">
                <a:tableStyleId>{5940675A-B579-460E-94D1-54222C63F5DA}</a:tableStyleId>
              </a:tblPr>
              <a:tblGrid>
                <a:gridCol w="3429000"/>
              </a:tblGrid>
              <a:tr h="961390">
                <a:tc>
                  <a:txBody>
                    <a:bodyPr/>
                    <a:p>
                      <a:pPr>
                        <a:buNone/>
                      </a:pP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tr>
            </a:tbl>
          </a:graphicData>
        </a:graphic>
      </p:graphicFrame>
      <p:pic>
        <p:nvPicPr>
          <p:cNvPr id="4" name="Picture 3"/>
          <p:cNvPicPr>
            <a:picLocks noChangeAspect="1"/>
          </p:cNvPicPr>
          <p:nvPr>
            <p:custDataLst>
              <p:tags r:id="rId3"/>
            </p:custDataLst>
          </p:nvPr>
        </p:nvPicPr>
        <p:blipFill>
          <a:blip r:embed="rId4"/>
          <a:stretch>
            <a:fillRect/>
          </a:stretch>
        </p:blipFill>
        <p:spPr>
          <a:xfrm>
            <a:off x="208915" y="1139190"/>
            <a:ext cx="1371600" cy="838200"/>
          </a:xfrm>
          <a:prstGeom prst="rect">
            <a:avLst/>
          </a:prstGeom>
        </p:spPr>
      </p:pic>
      <p:sp>
        <p:nvSpPr>
          <p:cNvPr id="7" name="Text Box 6"/>
          <p:cNvSpPr txBox="1"/>
          <p:nvPr/>
        </p:nvSpPr>
        <p:spPr>
          <a:xfrm>
            <a:off x="1692275" y="1214120"/>
            <a:ext cx="3699510" cy="521970"/>
          </a:xfrm>
          <a:prstGeom prst="rect">
            <a:avLst/>
          </a:prstGeom>
          <a:noFill/>
        </p:spPr>
        <p:txBody>
          <a:bodyPr wrap="square" rtlCol="0">
            <a:spAutoFit/>
          </a:bodyPr>
          <a:p>
            <a:r>
              <a:rPr lang="en-US" sz="2800"/>
              <a:t>About </a:t>
            </a:r>
            <a:r>
              <a:rPr lang="en-US" sz="2800" b="1">
                <a:solidFill>
                  <a:schemeClr val="accent6"/>
                </a:solidFill>
              </a:rPr>
              <a:t>Global Teq</a:t>
            </a:r>
            <a:endParaRPr lang="en-US" sz="2800" b="1">
              <a:solidFill>
                <a:schemeClr val="accent6"/>
              </a:solidFill>
            </a:endParaRPr>
          </a:p>
        </p:txBody>
      </p:sp>
      <p:sp>
        <p:nvSpPr>
          <p:cNvPr id="8" name="Text Box 7"/>
          <p:cNvSpPr txBox="1"/>
          <p:nvPr/>
        </p:nvSpPr>
        <p:spPr>
          <a:xfrm>
            <a:off x="320675" y="344805"/>
            <a:ext cx="2735580" cy="521970"/>
          </a:xfrm>
          <a:prstGeom prst="rect">
            <a:avLst/>
          </a:prstGeom>
          <a:noFill/>
        </p:spPr>
        <p:txBody>
          <a:bodyPr wrap="square" rtlCol="0">
            <a:spAutoFit/>
          </a:bodyPr>
          <a:p>
            <a:r>
              <a:rPr lang="en-US" sz="2800" b="1">
                <a:solidFill>
                  <a:schemeClr val="bg1"/>
                </a:solidFill>
              </a:rPr>
              <a:t>Global Teq</a:t>
            </a:r>
            <a:endParaRPr lang="en-US" sz="2800" b="1">
              <a:solidFill>
                <a:schemeClr val="bg1"/>
              </a:solidFill>
            </a:endParaRPr>
          </a:p>
        </p:txBody>
      </p:sp>
      <p:pic>
        <p:nvPicPr>
          <p:cNvPr id="9" name="Picture 8" descr="city-building-along-road-daytime"/>
          <p:cNvPicPr>
            <a:picLocks noChangeAspect="1"/>
          </p:cNvPicPr>
          <p:nvPr/>
        </p:nvPicPr>
        <p:blipFill>
          <a:blip r:embed="rId5"/>
          <a:stretch>
            <a:fillRect/>
          </a:stretch>
        </p:blipFill>
        <p:spPr>
          <a:xfrm>
            <a:off x="0" y="7016750"/>
            <a:ext cx="6858000" cy="4572000"/>
          </a:xfrm>
          <a:prstGeom prst="rect">
            <a:avLst/>
          </a:prstGeom>
        </p:spPr>
      </p:pic>
      <p:sp>
        <p:nvSpPr>
          <p:cNvPr id="10" name="Text Box 9"/>
          <p:cNvSpPr txBox="1"/>
          <p:nvPr/>
        </p:nvSpPr>
        <p:spPr>
          <a:xfrm>
            <a:off x="1692275" y="1864360"/>
            <a:ext cx="4733290" cy="4154170"/>
          </a:xfrm>
          <a:prstGeom prst="rect">
            <a:avLst/>
          </a:prstGeom>
          <a:noFill/>
        </p:spPr>
        <p:txBody>
          <a:bodyPr wrap="square" rtlCol="0">
            <a:spAutoFit/>
          </a:bodyPr>
          <a:p>
            <a:r>
              <a:rPr lang="en-US" sz="1200"/>
              <a:t>Global Teq is a global knowledge enhancement company that empowers thousands of professionals every year with skills needed for new age businesses. We enable continuous learning through certification and training programs in project management, IT service management and quality management. Global Teq believes that education in this fast-paced world is enriching when it is accessible anywhere, anytime. We have partnered with leading technologists to make that a reality. Thousands of professionals and students benefit from our 24×7 access to online course ware that has been developed by SME’s.</a:t>
            </a:r>
            <a:endParaRPr lang="en-US" sz="1200"/>
          </a:p>
          <a:p>
            <a:endParaRPr lang="en-US" sz="1200"/>
          </a:p>
          <a:p>
            <a:r>
              <a:rPr lang="en-US" sz="1200"/>
              <a:t>Five reasons why we’re the most preferred training partners</a:t>
            </a:r>
            <a:endParaRPr lang="en-US" sz="1200"/>
          </a:p>
          <a:p>
            <a:endParaRPr lang="en-US" sz="1200"/>
          </a:p>
          <a:p>
            <a:r>
              <a:rPr lang="en-US" sz="1200"/>
              <a:t>• We strive to provide quality education via technological platforms and personal guidance</a:t>
            </a:r>
            <a:endParaRPr lang="en-US" sz="1200"/>
          </a:p>
          <a:p>
            <a:r>
              <a:rPr lang="en-US" sz="1200"/>
              <a:t>• Our instructors and trainers are among the best in the industry</a:t>
            </a:r>
            <a:endParaRPr lang="en-US" sz="1200"/>
          </a:p>
          <a:p>
            <a:r>
              <a:rPr lang="en-US" sz="1200"/>
              <a:t>• The course ware is constantly evaluated and upgraded to reflect the latest industry trends and practices</a:t>
            </a:r>
            <a:endParaRPr lang="en-US" sz="1200"/>
          </a:p>
          <a:p>
            <a:r>
              <a:rPr lang="en-US" sz="1200"/>
              <a:t>• The service team offers unparalleled support, speedy assistance and query resolution</a:t>
            </a:r>
            <a:endParaRPr lang="en-US" sz="1200"/>
          </a:p>
          <a:p>
            <a:r>
              <a:rPr lang="en-US" sz="1200"/>
              <a:t>• A dedicated forum to interact with peers, industry experts and other certified professionals</a:t>
            </a:r>
            <a:endParaRPr lang="en-US" sz="1200"/>
          </a:p>
          <a:p>
            <a:endParaRPr lang="en-US"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5" name="Straight Connector 4"/>
          <p:cNvCxnSpPr/>
          <p:nvPr/>
        </p:nvCxnSpPr>
        <p:spPr>
          <a:xfrm>
            <a:off x="11430" y="11456035"/>
            <a:ext cx="6846570" cy="34925"/>
          </a:xfrm>
          <a:prstGeom prst="line">
            <a:avLst/>
          </a:prstGeom>
        </p:spPr>
        <p:style>
          <a:lnRef idx="2">
            <a:schemeClr val="accent1"/>
          </a:lnRef>
          <a:fillRef idx="0">
            <a:srgbClr val="FFFFFF"/>
          </a:fillRef>
          <a:effectRef idx="0">
            <a:srgbClr val="FFFFFF"/>
          </a:effectRef>
          <a:fontRef idx="minor">
            <a:schemeClr val="tx1"/>
          </a:fontRef>
        </p:style>
      </p:cxnSp>
      <p:sp>
        <p:nvSpPr>
          <p:cNvPr id="6" name="Text Box 5"/>
          <p:cNvSpPr txBox="1"/>
          <p:nvPr/>
        </p:nvSpPr>
        <p:spPr>
          <a:xfrm>
            <a:off x="210185" y="11490960"/>
            <a:ext cx="6736080" cy="521970"/>
          </a:xfrm>
          <a:prstGeom prst="rect">
            <a:avLst/>
          </a:prstGeom>
          <a:noFill/>
        </p:spPr>
        <p:txBody>
          <a:bodyPr wrap="square" rtlCol="0" anchor="t">
            <a:spAutoFit/>
          </a:bodyPr>
          <a:p>
            <a:r>
              <a:rPr lang="en-US" altLang="zh-CN" sz="1400">
                <a:solidFill>
                  <a:schemeClr val="accent1"/>
                </a:solidFill>
                <a:sym typeface="+mn-ea"/>
              </a:rPr>
              <a:t>sales@global-teq.com</a:t>
            </a:r>
            <a:endParaRPr lang="en-US" altLang="zh-CN" sz="1400">
              <a:solidFill>
                <a:srgbClr val="7F7F7F"/>
              </a:solidFill>
              <a:sym typeface="+mn-ea"/>
            </a:endParaRPr>
          </a:p>
          <a:p>
            <a:r>
              <a:rPr lang="en-US" altLang="zh-CN" sz="1400" b="1">
                <a:solidFill>
                  <a:srgbClr val="7F7F7F"/>
                </a:solidFill>
                <a:sym typeface="+mn-ea"/>
              </a:rPr>
              <a:t>www.global-teq.com</a:t>
            </a:r>
            <a:endParaRPr lang="en-US" altLang="zh-CN" sz="1400" b="1">
              <a:solidFill>
                <a:srgbClr val="7F7F7F"/>
              </a:solidFill>
              <a:sym typeface="+mn-ea"/>
            </a:endParaRPr>
          </a:p>
        </p:txBody>
      </p:sp>
      <p:sp>
        <p:nvSpPr>
          <p:cNvPr id="8" name="Text Box 7"/>
          <p:cNvSpPr txBox="1"/>
          <p:nvPr/>
        </p:nvSpPr>
        <p:spPr>
          <a:xfrm>
            <a:off x="351155" y="1287780"/>
            <a:ext cx="4987925" cy="1753235"/>
          </a:xfrm>
          <a:prstGeom prst="rect">
            <a:avLst/>
          </a:prstGeom>
          <a:noFill/>
        </p:spPr>
        <p:txBody>
          <a:bodyPr wrap="square" rtlCol="0">
            <a:spAutoFit/>
          </a:bodyPr>
          <a:p>
            <a:r>
              <a:rPr lang="en-US"/>
              <a:t>13111 N Central Expy Suite # 150</a:t>
            </a:r>
            <a:endParaRPr lang="en-US"/>
          </a:p>
          <a:p>
            <a:r>
              <a:rPr lang="en-US"/>
              <a:t>SG INC CPA, 13111 N Central Expy, Dallas, TX 75243, USA</a:t>
            </a:r>
            <a:endParaRPr lang="en-US"/>
          </a:p>
          <a:p>
            <a:endParaRPr lang="en-US"/>
          </a:p>
          <a:p>
            <a:r>
              <a:rPr lang="en-US" b="1"/>
              <a:t>Call Us: </a:t>
            </a:r>
            <a:r>
              <a:rPr lang="en-US"/>
              <a:t>+91 9291203306</a:t>
            </a:r>
            <a:endParaRPr lang="en-US" b="1"/>
          </a:p>
          <a:p>
            <a:r>
              <a:rPr lang="en-US" b="1"/>
              <a:t>Email:</a:t>
            </a:r>
            <a:r>
              <a:rPr lang="en-US"/>
              <a:t> sales@global-teq.com</a:t>
            </a:r>
            <a:endParaRPr lang="en-US"/>
          </a:p>
        </p:txBody>
      </p:sp>
      <p:sp>
        <p:nvSpPr>
          <p:cNvPr id="9" name="Text Box 8"/>
          <p:cNvSpPr txBox="1"/>
          <p:nvPr/>
        </p:nvSpPr>
        <p:spPr>
          <a:xfrm>
            <a:off x="351155" y="426085"/>
            <a:ext cx="2199640" cy="583565"/>
          </a:xfrm>
          <a:prstGeom prst="rect">
            <a:avLst/>
          </a:prstGeom>
          <a:noFill/>
        </p:spPr>
        <p:txBody>
          <a:bodyPr wrap="square" rtlCol="0">
            <a:spAutoFit/>
          </a:bodyPr>
          <a:p>
            <a:r>
              <a:rPr lang="en-US" sz="3200" b="1">
                <a:solidFill>
                  <a:schemeClr val="accent6"/>
                </a:solidFill>
              </a:rPr>
              <a:t>Contact Us</a:t>
            </a:r>
            <a:endParaRPr lang="en-US" sz="3200" b="1">
              <a:solidFill>
                <a:schemeClr val="accent6"/>
              </a:solidFill>
            </a:endParaRPr>
          </a:p>
        </p:txBody>
      </p:sp>
      <p:pic>
        <p:nvPicPr>
          <p:cNvPr id="10" name="Picture 9"/>
          <p:cNvPicPr>
            <a:picLocks noChangeAspect="1"/>
          </p:cNvPicPr>
          <p:nvPr>
            <p:custDataLst>
              <p:tags r:id="rId1"/>
            </p:custDataLst>
          </p:nvPr>
        </p:nvPicPr>
        <p:blipFill>
          <a:blip r:embed="rId2"/>
          <a:stretch>
            <a:fillRect/>
          </a:stretch>
        </p:blipFill>
        <p:spPr>
          <a:xfrm>
            <a:off x="5516880" y="11582400"/>
            <a:ext cx="777875" cy="507365"/>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TABLE_ENDDRAG_ORIGIN_RECT" val="513*37"/>
  <p:tag name="TABLE_ENDDRAG_RECT" val="14*231*513*37"/>
</p:tagLst>
</file>

<file path=ppt/tags/tag3.xml><?xml version="1.0" encoding="utf-8"?>
<p:tagLst xmlns:p="http://schemas.openxmlformats.org/presentationml/2006/main">
  <p:tag name="TABLE_ENDDRAG_ORIGIN_RECT" val="333*331"/>
  <p:tag name="TABLE_ENDDRAG_RECT" val="0*1*333*331"/>
</p:tagLst>
</file>

<file path=ppt/tags/tag4.xml><?xml version="1.0" encoding="utf-8"?>
<p:tagLst xmlns:p="http://schemas.openxmlformats.org/presentationml/2006/main">
  <p:tag name="TABLE_ENDDRAG_ORIGIN_RECT" val="461*50"/>
  <p:tag name="TABLE_ENDDRAG_RECT" val="33*456*461*50"/>
</p:tagLst>
</file>

<file path=ppt/tags/tag5.xml><?xml version="1.0" encoding="utf-8"?>
<p:tagLst xmlns:p="http://schemas.openxmlformats.org/presentationml/2006/main">
  <p:tag name="TABLE_ENDDRAG_ORIGIN_RECT" val="461*49"/>
  <p:tag name="TABLE_ENDDRAG_RECT" val="32*527*461*49"/>
</p:tagLst>
</file>

<file path=ppt/tags/tag6.xml><?xml version="1.0" encoding="utf-8"?>
<p:tagLst xmlns:p="http://schemas.openxmlformats.org/presentationml/2006/main">
  <p:tag name="TABLE_ENDDRAG_ORIGIN_RECT" val="302*107"/>
  <p:tag name="TABLE_ENDDRAG_RECT" val="0*0*302*107"/>
</p:tagLst>
</file>

<file path=ppt/tags/tag7.xml><?xml version="1.0" encoding="utf-8"?>
<p:tagLst xmlns:p="http://schemas.openxmlformats.org/presentationml/2006/main">
  <p:tag name="TABLE_ENDDRAG_ORIGIN_RECT" val="270*106"/>
  <p:tag name="TABLE_ENDDRAG_RECT" val="1*0*270*106"/>
</p:tagLst>
</file>

<file path=ppt/tags/tag8.xml><?xml version="1.0" encoding="utf-8"?>
<p:tagLst xmlns:p="http://schemas.openxmlformats.org/presentationml/2006/main">
  <p:tag name="TABLE_ENDDRAG_ORIGIN_RECT" val="270*64"/>
  <p:tag name="TABLE_ENDDRAG_RECT" val="0*0*270*64"/>
</p:tagLst>
</file>

<file path=ppt/tags/tag9.xml><?xml version="1.0" encoding="utf-8"?>
<p:tagLst xmlns:p="http://schemas.openxmlformats.org/presentationml/2006/main">
  <p:tag name="TABLE_ENDDRAG_ORIGIN_RECT" val="307*104"/>
  <p:tag name="TABLE_ENDDRAG_RECT" val="0*0*307*104"/>
</p:tagLst>
</file>

<file path=ppt/tags/tag10.xml><?xml version="1.0" encoding="utf-8"?>
<p:tagLst xmlns:p="http://schemas.openxmlformats.org/presentationml/2006/main">
  <p:tag name="TABLE_ENDDRAG_ORIGIN_RECT" val="497*41"/>
  <p:tag name="TABLE_ENDDRAG_RECT" val="23*222*497*41"/>
</p:tagLst>
</file>

<file path=ppt/tags/tag11.xml><?xml version="1.0" encoding="utf-8"?>
<p:tagLst xmlns:p="http://schemas.openxmlformats.org/presentationml/2006/main">
  <p:tag name="TABLE_ENDDRAG_ORIGIN_RECT" val="270*75"/>
  <p:tag name="TABLE_ENDDRAG_RECT" val="0*2*270*75"/>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11088</Words>
  <Application>WPS Presentation</Application>
  <PresentationFormat>Widescreen</PresentationFormat>
  <Paragraphs>463</Paragraphs>
  <Slides>11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SimSun</vt:lpstr>
      <vt:lpstr>Wingdings</vt:lpstr>
      <vt:lpstr>Calibri</vt:lpstr>
      <vt:lpstr>Wingdings</vt:lpstr>
      <vt:lpstr>Microsoft YaHei</vt:lpstr>
      <vt:lpstr>Arial Unicode MS</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KBK-SYS32</dc:creator>
  <cp:lastModifiedBy>KBK-SYS32</cp:lastModifiedBy>
  <cp:revision>9</cp:revision>
  <dcterms:created xsi:type="dcterms:W3CDTF">2024-07-30T13:16:00Z</dcterms:created>
  <dcterms:modified xsi:type="dcterms:W3CDTF">2024-08-01T13:28:53Z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0B74B136D91B45C3BA086EEDFA6448AD_13</vt:lpwstr>
  </property>
  <property fmtid="{D5CDD505-2E9C-101B-9397-08002B2CF9AE}" pid="3" name="KSOProductBuildVer">
    <vt:lpwstr>1033-12.2.0.17153</vt:lpwstr>
  </property>
</Properties>
</file>